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notesSlides/notesSlide1.xml" ContentType="application/vnd.openxmlformats-officedocument.presentationml.notesSlide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notesMasterIdLst>
    <p:notesMasterId r:id="rId32"/>
  </p:notesMasterIdLst>
  <p:sldIdLst>
    <p:sldId id="303" r:id="rId2"/>
    <p:sldId id="334" r:id="rId3"/>
    <p:sldId id="318" r:id="rId4"/>
    <p:sldId id="300" r:id="rId5"/>
    <p:sldId id="301" r:id="rId6"/>
    <p:sldId id="320" r:id="rId7"/>
    <p:sldId id="311" r:id="rId8"/>
    <p:sldId id="321" r:id="rId9"/>
    <p:sldId id="306" r:id="rId10"/>
    <p:sldId id="310" r:id="rId11"/>
    <p:sldId id="323" r:id="rId12"/>
    <p:sldId id="307" r:id="rId13"/>
    <p:sldId id="324" r:id="rId14"/>
    <p:sldId id="309" r:id="rId15"/>
    <p:sldId id="308" r:id="rId16"/>
    <p:sldId id="284" r:id="rId17"/>
    <p:sldId id="327" r:id="rId18"/>
    <p:sldId id="265" r:id="rId19"/>
    <p:sldId id="328" r:id="rId20"/>
    <p:sldId id="330" r:id="rId21"/>
    <p:sldId id="312" r:id="rId22"/>
    <p:sldId id="329" r:id="rId23"/>
    <p:sldId id="313" r:id="rId24"/>
    <p:sldId id="331" r:id="rId25"/>
    <p:sldId id="314" r:id="rId26"/>
    <p:sldId id="315" r:id="rId27"/>
    <p:sldId id="332" r:id="rId28"/>
    <p:sldId id="316" r:id="rId29"/>
    <p:sldId id="317" r:id="rId30"/>
    <p:sldId id="333" r:id="rId31"/>
  </p:sldIdLst>
  <p:sldSz cx="9144000" cy="6858000" type="screen4x3"/>
  <p:notesSz cx="6735763" cy="98663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FF"/>
    <a:srgbClr val="00FFCC"/>
    <a:srgbClr val="FFCCCC"/>
    <a:srgbClr val="66FF99"/>
    <a:srgbClr val="006600"/>
    <a:srgbClr val="FFFF00"/>
    <a:srgbClr val="FF6600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49" autoAdjust="0"/>
    <p:restoredTop sz="49735" autoAdjust="0"/>
  </p:normalViewPr>
  <p:slideViewPr>
    <p:cSldViewPr>
      <p:cViewPr>
        <p:scale>
          <a:sx n="90" d="100"/>
          <a:sy n="90" d="100"/>
        </p:scale>
        <p:origin x="-1258" y="-4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\\Server\&#1041;&#1102;&#1076;&#1078;&#1077;&#1090;&#1085;&#1099;&#1077;%20&#1079;&#1072;&#1103;&#1074;&#1082;&#1080;2007\&#1048;&#1089;&#1087;&#1086;&#1083;&#1085;&#1077;&#1085;&#1080;&#1077;%20&#1073;&#1102;&#1076;&#1078;&#1077;&#1090;&#1072;%20&#1079;&#1072;%202018%20&#1075;&#1086;&#1076;\&#1048;&#1089;&#1087;&#1086;&#1083;&#1085;&#1077;&#1085;&#1080;&#1077;%20&#1079;&#1072;%202018%20&#1075;&#1086;&#1076;\&#1076;&#1086;&#1093;&#1086;&#1076;&#1099;\&#1076;&#1086;&#1093;&#1086;&#1076;&#1099;\&#1058;&#1072;&#1073;&#1083;.%202%20&#1044;&#1080;&#1085;&#1072;&#1084;&#1080;&#1082;&#1072;%20&#1080;&#1089;&#1087;&#1086;&#1083;&#1085;&#1077;&#1085;&#1080;&#1103;%20&#1076;&#1086;&#1093;&#1086;&#1076;&#1085;&#1086;&#1081;%20&#1095;&#1072;&#1089;&#1090;&#1080;.xlsx" TargetMode="External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\&#1041;&#1102;&#1076;&#1078;&#1077;&#1090;&#1085;&#1099;&#1077;%20&#1079;&#1072;&#1103;&#1074;&#1082;&#1080;2007\&#1048;&#1089;&#1087;&#1086;&#1083;&#1085;&#1077;&#1085;&#1080;&#1077;%20&#1073;&#1102;&#1076;&#1078;&#1077;&#1090;&#1072;%20&#1079;&#1072;%202018%20&#1075;&#1086;&#1076;\&#1048;&#1089;&#1087;&#1086;&#1083;&#1085;&#1077;&#1085;&#1080;&#1077;%20&#1079;&#1072;%202018%20&#1075;&#1086;&#1076;\&#1056;&#1072;&#1089;&#1093;&#1086;&#1076;&#1099;\&#1090;&#1072;&#1073;&#1083;&#1080;&#1094;&#1099;%20&#1087;&#1086;%20&#1087;&#1088;&#1077;&#1079;&#1077;&#1085;&#1090;&#1072;&#1094;&#1080;&#1080;%20&#1080;&#1089;&#1087;&#1086;&#1083;&#1085;&#1077;&#1085;&#1080;&#1103;%20&#1073;&#1102;&#1076;&#1078;&#1077;&#1090;&#1072;%20&#1079;&#1072;%202017%20&#1075;&#1086;&#1076;\&#1058;&#1072;&#1073;&#1083;&#1080;&#1094;&#1072;%206.xls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\&#1041;&#1102;&#1076;&#1078;&#1077;&#1090;&#1085;&#1099;&#1077;%20&#1079;&#1072;&#1103;&#1074;&#1082;&#1080;2007\&#1048;&#1089;&#1087;&#1086;&#1083;&#1085;&#1077;&#1085;&#1080;&#1077;%20&#1073;&#1102;&#1076;&#1078;&#1077;&#1090;&#1072;%20&#1079;&#1072;%202018%20&#1075;&#1086;&#1076;\&#1048;&#1089;&#1087;&#1086;&#1083;&#1085;&#1077;&#1085;&#1080;&#1077;%20&#1079;&#1072;%202018%20&#1075;&#1086;&#1076;\&#1076;&#1080;&#1072;&#1075;&#1088;&#1072;&#1084;&#1084;&#1099;%20&#1088;&#1072;&#1089;&#1093;&#1086;&#1076;&#1099;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oleObject" Target="file:///\\Server\&#1041;&#1102;&#1076;&#1078;&#1077;&#1090;&#1085;&#1099;&#1077;%20&#1079;&#1072;&#1103;&#1074;&#1082;&#1080;2007\&#1048;&#1089;&#1087;&#1086;&#1083;&#1085;&#1077;&#1085;&#1080;&#1077;%20&#1073;&#1102;&#1076;&#1078;&#1077;&#1090;&#1072;%20&#1079;&#1072;%202018%20&#1075;&#1086;&#1076;\&#1048;&#1089;&#1087;&#1086;&#1083;&#1085;&#1077;&#1085;&#1080;&#1077;%20&#1079;&#1072;%202018%20&#1075;&#1086;&#1076;\&#1076;&#1086;&#1093;&#1086;&#1076;&#1099;\&#1076;&#1086;&#1093;&#1086;&#1076;&#1099;\&#1058;&#1072;&#1073;&#1083;.%202%20&#1044;&#1080;&#1085;&#1072;&#1084;&#1080;&#1082;&#1072;%20&#1080;&#1089;&#1087;&#1086;&#1083;&#1085;&#1077;&#1085;&#1080;&#1103;%20&#1076;&#1086;&#1093;&#1086;&#1076;&#1085;&#1086;&#1081;%20&#1095;&#1072;&#1089;&#1090;&#1080;.xlsx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\\Server\&#1041;&#1102;&#1076;&#1078;&#1077;&#1090;&#1085;&#1099;&#1077;%20&#1079;&#1072;&#1103;&#1074;&#1082;&#1080;2007\&#1048;&#1089;&#1087;&#1086;&#1083;&#1085;&#1077;&#1085;&#1080;&#1077;%20&#1073;&#1102;&#1076;&#1078;&#1077;&#1090;&#1072;%20&#1079;&#1072;%202018%20&#1075;&#1086;&#1076;\&#1048;&#1089;&#1087;&#1086;&#1083;&#1085;&#1077;&#1085;&#1080;&#1077;%20&#1079;&#1072;%202018%20&#1075;&#1086;&#1076;\&#1076;&#1086;&#1093;&#1086;&#1076;&#1099;\&#1076;&#1086;&#1093;&#1086;&#1076;&#1099;\&#1090;&#1072;&#1073;&#1083;&#1080;&#1094;&#1072;%203.xlsx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\\Server\&#1041;&#1102;&#1076;&#1078;&#1077;&#1090;&#1085;&#1099;&#1077;%20&#1079;&#1072;&#1103;&#1074;&#1082;&#1080;2007\&#1048;&#1089;&#1087;&#1086;&#1083;&#1085;&#1077;&#1085;&#1080;&#1077;%20&#1073;&#1102;&#1076;&#1078;&#1077;&#1090;&#1072;%20&#1079;&#1072;%202018%20&#1075;&#1086;&#1076;\&#1048;&#1089;&#1087;&#1086;&#1083;&#1085;&#1077;&#1085;&#1080;&#1077;%20&#1079;&#1072;%202018%20&#1075;&#1086;&#1076;\&#1076;&#1086;&#1093;&#1086;&#1076;&#1099;\&#1076;&#1086;&#1093;&#1086;&#1076;&#1099;\&#1090;&#1072;&#1073;&#1083;&#1080;&#1094;&#1072;%203.xlsx" TargetMode="External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\&#1041;&#1102;&#1076;&#1078;&#1077;&#1090;&#1085;&#1099;&#1077;%20&#1079;&#1072;&#1103;&#1074;&#1082;&#1080;2007\&#1048;&#1089;&#1087;&#1086;&#1083;&#1085;&#1077;&#1085;&#1080;&#1077;%20&#1073;&#1102;&#1076;&#1078;&#1077;&#1090;&#1072;%20&#1079;&#1072;%202018%20&#1075;&#1086;&#1076;\&#1048;&#1089;&#1087;&#1086;&#1083;&#1085;&#1077;&#1085;&#1080;&#1077;%20&#1079;&#1072;%202018%20&#1075;&#1086;&#1076;\&#1076;&#1086;&#1093;&#1086;&#1076;&#1099;\&#1076;&#1086;&#1093;&#1086;&#1076;&#1099;\&#1085;&#1077;&#1076;&#1086;&#1080;&#1084;&#1082;&#1072;%20&#1087;&#1086;%20&#1085;&#1072;&#1083;&#1086;&#1075;&#1086;&#1074;&#1099;&#1084;%20&#1080;%20&#1085;&#1077;&#1085;&#1072;&#1083;&#1086;&#1075;&#1086;&#1074;&#1099;&#1084;%20&#1076;&#1086;&#1093;&#1086;&#1076;&#1072;&#1084;%20&#1085;&#1072;%2001.01.2019%20&#1075;.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\&#1041;&#1102;&#1076;&#1078;&#1077;&#1090;&#1085;&#1099;&#1077;%20&#1079;&#1072;&#1103;&#1074;&#1082;&#1080;2007\&#1048;&#1089;&#1087;&#1086;&#1083;&#1085;&#1077;&#1085;&#1080;&#1077;%20&#1073;&#1102;&#1076;&#1078;&#1077;&#1090;&#1072;%20&#1079;&#1072;%202018%20&#1075;&#1086;&#1076;\&#1048;&#1089;&#1087;&#1086;&#1083;&#1085;&#1077;&#1085;&#1080;&#1077;%20&#1079;&#1072;%202018%20&#1075;&#1086;&#1076;\&#1076;&#1086;&#1093;&#1086;&#1076;&#1099;\&#1076;&#1086;&#1093;&#1086;&#1076;&#1099;\&#1090;&#1072;&#1073;&#1083;%204%20&#1073;&#1077;&#1079;&#1074;&#1086;&#1079;&#1084;&#1077;&#1079;&#1076;&#1085;&#1099;&#1077;%20&#1087;&#1086;&#1089;&#1090;&#1091;&#1087;&#1083;&#1077;&#1085;&#1080;&#1103;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\&#1041;&#1102;&#1076;&#1078;&#1077;&#1090;&#1085;&#1099;&#1077;%20&#1079;&#1072;&#1103;&#1074;&#1082;&#1080;2007\&#1048;&#1089;&#1087;&#1086;&#1083;&#1085;&#1077;&#1085;&#1080;&#1077;%20&#1073;&#1102;&#1076;&#1078;&#1077;&#1090;&#1072;%20&#1079;&#1072;%202018%20&#1075;&#1086;&#1076;\&#1048;&#1089;&#1087;&#1086;&#1083;&#1085;&#1077;&#1085;&#1080;&#1077;%20&#1079;&#1072;%202018%20&#1075;&#1086;&#1076;\&#1076;&#1086;&#1093;&#1086;&#1076;&#1099;\&#1076;&#1086;&#1093;&#1086;&#1076;&#1099;\&#1082;&#1088;&#1077;&#1076;&#1080;&#1090;&#1099;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\&#1041;&#1102;&#1076;&#1078;&#1077;&#1090;&#1085;&#1099;&#1077;%20&#1079;&#1072;&#1103;&#1074;&#1082;&#1080;2007\&#1048;&#1089;&#1087;&#1086;&#1083;&#1085;&#1077;&#1085;&#1080;&#1077;%20&#1073;&#1102;&#1076;&#1078;&#1077;&#1090;&#1072;%20&#1079;&#1072;%202018%20&#1075;&#1086;&#1076;\&#1048;&#1089;&#1087;&#1086;&#1083;&#1085;&#1077;&#1085;&#1080;&#1077;%20&#1079;&#1072;%202018%20&#1075;&#1086;&#1076;\&#1076;&#1086;&#1093;&#1086;&#1076;&#1099;\&#1076;&#1086;&#1093;&#1086;&#1076;&#1099;\&#1082;&#1088;&#1077;&#1076;&#1080;&#1090;&#1099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/>
              <a:t>2017</a:t>
            </a:r>
            <a:r>
              <a:rPr lang="ru-RU" baseline="0"/>
              <a:t> год</a:t>
            </a:r>
            <a:endParaRPr lang="en-US"/>
          </a:p>
        </c:rich>
      </c:tx>
      <c:layout>
        <c:manualLayout>
          <c:xMode val="edge"/>
          <c:yMode val="edge"/>
          <c:x val="0.40209711286089245"/>
          <c:y val="3.7037037037037056E-2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25"/>
          <c:dLbls>
            <c:dLbl>
              <c:idx val="0"/>
              <c:layout>
                <c:manualLayout>
                  <c:x val="6.3888888888888884E-2"/>
                  <c:y val="-6.4814814814814881E-2"/>
                </c:manualLayout>
              </c:layout>
              <c:tx>
                <c:rich>
                  <a:bodyPr/>
                  <a:lstStyle/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000" b="1" i="0" u="none" strike="noStrike" kern="1200" baseline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1400" b="1" i="0" u="none" strike="noStrike" kern="1200" baseline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+mn-ea"/>
                        <a:cs typeface="+mn-cs"/>
                      </a:rPr>
                      <a:t>106,0</a:t>
                    </a:r>
                  </a:p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000" b="1" i="0" u="none" strike="noStrike" kern="1200" baseline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b="1" i="0" baseline="0"/>
                      <a:t>(21</a:t>
                    </a:r>
                    <a:r>
                      <a:rPr lang="en-US" b="1" i="0" baseline="0"/>
                      <a:t>,</a:t>
                    </a:r>
                    <a:r>
                      <a:rPr lang="ru-RU" b="1" i="0" baseline="0"/>
                      <a:t>3</a:t>
                    </a:r>
                    <a:r>
                      <a:rPr lang="en-US" b="1" i="0" baseline="0"/>
                      <a:t>%</a:t>
                    </a:r>
                    <a:r>
                      <a:rPr lang="ru-RU" b="1" i="0" baseline="0"/>
                      <a:t>)</a:t>
                    </a:r>
                    <a:endParaRPr lang="ru-RU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4.4444444444444488E-2"/>
                  <c:y val="-1.3888888888888904E-2"/>
                </c:manualLayout>
              </c:layout>
              <c:tx>
                <c:rich>
                  <a:bodyPr/>
                  <a:lstStyle/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000" b="1" i="0" u="none" strike="noStrike" kern="1200" baseline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1400" b="1" i="0" baseline="0">
                        <a:effectLst/>
                      </a:rPr>
                      <a:t>21,0</a:t>
                    </a:r>
                  </a:p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000" b="1" i="0" u="none" strike="noStrike" kern="1200" baseline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b="1" i="0" baseline="0"/>
                      <a:t>(4</a:t>
                    </a:r>
                    <a:r>
                      <a:rPr lang="en-US" b="1" i="0" baseline="0"/>
                      <a:t>,</a:t>
                    </a:r>
                    <a:r>
                      <a:rPr lang="ru-RU" b="1" i="0" baseline="0"/>
                      <a:t>2</a:t>
                    </a:r>
                    <a:r>
                      <a:rPr lang="en-US" b="1" i="0" baseline="0"/>
                      <a:t>%</a:t>
                    </a:r>
                    <a:r>
                      <a:rPr lang="ru-RU" b="1" i="0" baseline="0"/>
                      <a:t>)</a:t>
                    </a:r>
                    <a:endParaRPr lang="ru-RU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0.1"/>
                  <c:y val="-9.7222222222222363E-2"/>
                </c:manualLayout>
              </c:layout>
              <c:tx>
                <c:rich>
                  <a:bodyPr/>
                  <a:lstStyle/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000" b="1" i="0" u="none" strike="noStrike" kern="1200" baseline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1400" b="1" i="0" baseline="0">
                        <a:effectLst/>
                      </a:rPr>
                      <a:t>371,4</a:t>
                    </a:r>
                  </a:p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000" b="1" i="0" u="none" strike="noStrike" kern="1200" baseline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b="1" i="0" baseline="0"/>
                      <a:t>(</a:t>
                    </a:r>
                    <a:r>
                      <a:rPr lang="en-US" b="1" i="0" baseline="0"/>
                      <a:t>7</a:t>
                    </a:r>
                    <a:r>
                      <a:rPr lang="ru-RU" b="1" i="0" baseline="0"/>
                      <a:t>4</a:t>
                    </a:r>
                    <a:r>
                      <a:rPr lang="en-US" b="1" i="0" baseline="0"/>
                      <a:t>,5%</a:t>
                    </a:r>
                    <a:r>
                      <a:rPr lang="ru-RU" b="1" i="0" baseline="0"/>
                      <a:t>)</a:t>
                    </a:r>
                    <a:endParaRPr lang="ru-RU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 i="0" baseline="0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Лист1!$A$13:$A$15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перечисления</c:v>
                </c:pt>
              </c:strCache>
            </c:strRef>
          </c:cat>
          <c:val>
            <c:numRef>
              <c:f>Лист1!$C$13:$C$15</c:f>
              <c:numCache>
                <c:formatCode>0.0%</c:formatCode>
                <c:ptCount val="3"/>
                <c:pt idx="0">
                  <c:v>0.21300000000000008</c:v>
                </c:pt>
                <c:pt idx="1">
                  <c:v>4.200000000000003E-2</c:v>
                </c:pt>
                <c:pt idx="2">
                  <c:v>0.74500000000000033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externalData r:id="rId2">
    <c:autoUpdate val="0"/>
  </c:externalData>
  <c:userShapes r:id="rId3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1"/>
          <c:order val="0"/>
          <c:tx>
            <c:v>Доли в общем объеме расходов за 2018г., %</c:v>
          </c:tx>
          <c:spPr>
            <a:solidFill>
              <a:srgbClr val="FF0000"/>
            </a:solidFill>
          </c:spPr>
          <c:invertIfNegative val="0"/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Лист3!$B$7:$B$18</c:f>
              <c:strCache>
                <c:ptCount val="12"/>
                <c:pt idx="0">
                  <c:v>Общегосударственные расходы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Охрана окружающей среды</c:v>
                </c:pt>
                <c:pt idx="6">
                  <c:v>Образование</c:v>
                </c:pt>
                <c:pt idx="7">
                  <c:v>Культура, кинематография</c:v>
                </c:pt>
                <c:pt idx="8">
                  <c:v>Социальная политика</c:v>
                </c:pt>
                <c:pt idx="9">
                  <c:v>Физическая культура и спорт</c:v>
                </c:pt>
                <c:pt idx="10">
                  <c:v>Средства массовой информации</c:v>
                </c:pt>
                <c:pt idx="11">
                  <c:v>Обслуживание государственного и муниципального долга</c:v>
                </c:pt>
              </c:strCache>
            </c:strRef>
          </c:cat>
          <c:val>
            <c:numRef>
              <c:f>Лист3!$D$7:$D$18</c:f>
              <c:numCache>
                <c:formatCode>0.0</c:formatCode>
                <c:ptCount val="12"/>
                <c:pt idx="0">
                  <c:v>20.2</c:v>
                </c:pt>
                <c:pt idx="1">
                  <c:v>0.2</c:v>
                </c:pt>
                <c:pt idx="2">
                  <c:v>0.9</c:v>
                </c:pt>
                <c:pt idx="3">
                  <c:v>12.7</c:v>
                </c:pt>
                <c:pt idx="4">
                  <c:v>30.9</c:v>
                </c:pt>
                <c:pt idx="5">
                  <c:v>0.1</c:v>
                </c:pt>
                <c:pt idx="6">
                  <c:v>13.3</c:v>
                </c:pt>
                <c:pt idx="7">
                  <c:v>11.6</c:v>
                </c:pt>
                <c:pt idx="8">
                  <c:v>6.8</c:v>
                </c:pt>
                <c:pt idx="9">
                  <c:v>1.8</c:v>
                </c:pt>
                <c:pt idx="10">
                  <c:v>0.30000000000000016</c:v>
                </c:pt>
                <c:pt idx="11">
                  <c:v>1.2</c:v>
                </c:pt>
              </c:numCache>
            </c:numRef>
          </c:val>
        </c:ser>
        <c:ser>
          <c:idx val="0"/>
          <c:order val="1"/>
          <c:tx>
            <c:v>Доли в общем объеме расходов за 2017г., %</c:v>
          </c:tx>
          <c:spPr>
            <a:solidFill>
              <a:srgbClr val="00B0F0"/>
            </a:solidFill>
          </c:spPr>
          <c:invertIfNegative val="0"/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Лист3!$B$7:$B$18</c:f>
              <c:strCache>
                <c:ptCount val="12"/>
                <c:pt idx="0">
                  <c:v>Общегосударственные расходы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Охрана окружающей среды</c:v>
                </c:pt>
                <c:pt idx="6">
                  <c:v>Образование</c:v>
                </c:pt>
                <c:pt idx="7">
                  <c:v>Культура, кинематография</c:v>
                </c:pt>
                <c:pt idx="8">
                  <c:v>Социальная политика</c:v>
                </c:pt>
                <c:pt idx="9">
                  <c:v>Физическая культура и спорт</c:v>
                </c:pt>
                <c:pt idx="10">
                  <c:v>Средства массовой информации</c:v>
                </c:pt>
                <c:pt idx="11">
                  <c:v>Обслуживание государственного и муниципального долга</c:v>
                </c:pt>
              </c:strCache>
            </c:strRef>
          </c:cat>
          <c:val>
            <c:numRef>
              <c:f>Лист3!$C$7:$C$18</c:f>
              <c:numCache>
                <c:formatCode>0.0</c:formatCode>
                <c:ptCount val="12"/>
                <c:pt idx="0">
                  <c:v>17.399999999999999</c:v>
                </c:pt>
                <c:pt idx="1">
                  <c:v>0.2</c:v>
                </c:pt>
                <c:pt idx="2">
                  <c:v>0.8</c:v>
                </c:pt>
                <c:pt idx="3">
                  <c:v>11.7</c:v>
                </c:pt>
                <c:pt idx="4">
                  <c:v>27.6</c:v>
                </c:pt>
                <c:pt idx="5">
                  <c:v>0.1</c:v>
                </c:pt>
                <c:pt idx="6">
                  <c:v>25.9</c:v>
                </c:pt>
                <c:pt idx="7">
                  <c:v>6.9</c:v>
                </c:pt>
                <c:pt idx="8">
                  <c:v>6.4</c:v>
                </c:pt>
                <c:pt idx="9">
                  <c:v>1.5</c:v>
                </c:pt>
                <c:pt idx="10">
                  <c:v>0.30000000000000016</c:v>
                </c:pt>
                <c:pt idx="11">
                  <c:v>1.2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04637568"/>
        <c:axId val="104639104"/>
        <c:axId val="0"/>
      </c:bar3DChart>
      <c:catAx>
        <c:axId val="10463756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104639104"/>
        <c:crosses val="autoZero"/>
        <c:auto val="1"/>
        <c:lblAlgn val="ctr"/>
        <c:lblOffset val="100"/>
        <c:noMultiLvlLbl val="0"/>
      </c:catAx>
      <c:valAx>
        <c:axId val="104639104"/>
        <c:scaling>
          <c:orientation val="minMax"/>
        </c:scaling>
        <c:delete val="0"/>
        <c:axPos val="b"/>
        <c:numFmt formatCode="0.0" sourceLinked="1"/>
        <c:majorTickMark val="out"/>
        <c:minorTickMark val="none"/>
        <c:tickLblPos val="nextTo"/>
        <c:crossAx val="104637568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61112931891366984"/>
          <c:y val="0.43705606789080909"/>
          <c:w val="0.38014467759592901"/>
          <c:h val="0.12588768800677358"/>
        </c:manualLayout>
      </c:layout>
      <c:overlay val="0"/>
      <c:txPr>
        <a:bodyPr/>
        <a:lstStyle/>
        <a:p>
          <a:pPr>
            <a:defRPr b="1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Лист1!$B$2</c:f>
              <c:strCache>
                <c:ptCount val="1"/>
                <c:pt idx="0">
                  <c:v>Факт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layout>
                <c:manualLayout>
                  <c:x val="2.332485156912637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1204410517387615E-2"/>
                  <c:y val="1.633186346562142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4843087362171334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3.6047497879558958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Лист1!$A$3:$A$6</c:f>
              <c:strCache>
                <c:ptCount val="4"/>
                <c:pt idx="0">
                  <c:v>"Общее образование"
Содержание 21 единицы муниципальных зданий образовательных учреждений</c:v>
                </c:pt>
                <c:pt idx="1">
                  <c:v>"Дополнительное образование"
Содержание двух школ исскуств–7566,6 т.р., в рамках реализации Указа Президента РФ увеличена зар. плата пед. раб. учреждений доп. образования, выделено 18147,2 т.р. Средняя зар. плата пед. работников доведена до 29330 р.</c:v>
                </c:pt>
                <c:pt idx="2">
                  <c:v>"Молодежная политика"
Проведение мероприятий с несовершеннолетними в период каникул (трудоустройство) - 302,2 т.р., обеспечение функционирования МБУ «Дом молодежных организаций» - 4238,4 т.р., проведение мероприятий для молодежи - 216,0 т.р.</c:v>
                </c:pt>
                <c:pt idx="3">
                  <c:v>"Другие вопросы в области образования"
Финансирование на капитальный ремонт здания школы ГБОУ СОШ № 2</c:v>
                </c:pt>
              </c:strCache>
            </c:strRef>
          </c:cat>
          <c:val>
            <c:numRef>
              <c:f>Лист1!$B$3:$B$6</c:f>
              <c:numCache>
                <c:formatCode>0.0</c:formatCode>
                <c:ptCount val="4"/>
                <c:pt idx="0">
                  <c:v>24478</c:v>
                </c:pt>
                <c:pt idx="1">
                  <c:v>26713.8</c:v>
                </c:pt>
                <c:pt idx="2">
                  <c:v>4756.6000000000004</c:v>
                </c:pt>
                <c:pt idx="3">
                  <c:v>8940.2000000000007</c:v>
                </c:pt>
              </c:numCache>
            </c:numRef>
          </c:val>
        </c:ser>
        <c:ser>
          <c:idx val="1"/>
          <c:order val="1"/>
          <c:tx>
            <c:strRef>
              <c:f>Лист1!$C$2</c:f>
              <c:strCache>
                <c:ptCount val="1"/>
                <c:pt idx="0">
                  <c:v>План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dLbl>
              <c:idx val="0"/>
              <c:layout>
                <c:manualLayout>
                  <c:x val="2.544529262086515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3324851569126379E-2"/>
                  <c:y val="1.633186346562142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908396946564885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3.8167938931297628E-2"/>
                  <c:y val="-4.899559039686428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Лист1!$A$3:$A$6</c:f>
              <c:strCache>
                <c:ptCount val="4"/>
                <c:pt idx="0">
                  <c:v>"Общее образование"
Содержание 21 единицы муниципальных зданий образовательных учреждений</c:v>
                </c:pt>
                <c:pt idx="1">
                  <c:v>"Дополнительное образование"
Содержание двух школ исскуств–7566,6 т.р., в рамках реализации Указа Президента РФ увеличена зар. плата пед. раб. учреждений доп. образования, выделено 18147,2 т.р. Средняя зар. плата пед. работников доведена до 29330 р.</c:v>
                </c:pt>
                <c:pt idx="2">
                  <c:v>"Молодежная политика"
Проведение мероприятий с несовершеннолетними в период каникул (трудоустройство) - 302,2 т.р., обеспечение функционирования МБУ «Дом молодежных организаций» - 4238,4 т.р., проведение мероприятий для молодежи - 216,0 т.р.</c:v>
                </c:pt>
                <c:pt idx="3">
                  <c:v>"Другие вопросы в области образования"
Финансирование на капитальный ремонт здания школы ГБОУ СОШ № 2</c:v>
                </c:pt>
              </c:strCache>
            </c:strRef>
          </c:cat>
          <c:val>
            <c:numRef>
              <c:f>Лист1!$C$3:$C$6</c:f>
              <c:numCache>
                <c:formatCode>0.0</c:formatCode>
                <c:ptCount val="4"/>
                <c:pt idx="0">
                  <c:v>24132</c:v>
                </c:pt>
                <c:pt idx="1">
                  <c:v>27697.5</c:v>
                </c:pt>
                <c:pt idx="2">
                  <c:v>4759.5</c:v>
                </c:pt>
                <c:pt idx="3">
                  <c:v>8947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04711680"/>
        <c:axId val="104713216"/>
        <c:axId val="0"/>
      </c:bar3DChart>
      <c:catAx>
        <c:axId val="104711680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000" b="1"/>
            </a:pPr>
            <a:endParaRPr lang="ru-RU"/>
          </a:p>
        </c:txPr>
        <c:crossAx val="104713216"/>
        <c:crosses val="autoZero"/>
        <c:auto val="1"/>
        <c:lblAlgn val="ctr"/>
        <c:lblOffset val="100"/>
        <c:noMultiLvlLbl val="0"/>
      </c:catAx>
      <c:valAx>
        <c:axId val="104713216"/>
        <c:scaling>
          <c:orientation val="minMax"/>
        </c:scaling>
        <c:delete val="0"/>
        <c:axPos val="b"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700"/>
            </a:pPr>
            <a:endParaRPr lang="ru-RU"/>
          </a:p>
        </c:txPr>
        <c:crossAx val="104711680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100" b="1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Лист2!$B$3</c:f>
              <c:strCache>
                <c:ptCount val="1"/>
                <c:pt idx="0">
                  <c:v>План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dLbl>
              <c:idx val="0"/>
              <c:layout>
                <c:manualLayout>
                  <c:x val="2.3239725958020079E-2"/>
                  <c:y val="-4.27723501682329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9806446139938171E-2"/>
                  <c:y val="-4.95443782346207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5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Лист2!$A$4:$A$5</c:f>
              <c:strCache>
                <c:ptCount val="2"/>
                <c:pt idx="0">
                  <c:v>2017 г.</c:v>
                </c:pt>
                <c:pt idx="1">
                  <c:v>2018 г.</c:v>
                </c:pt>
              </c:strCache>
            </c:strRef>
          </c:cat>
          <c:val>
            <c:numRef>
              <c:f>Лист2!$B$4:$B$5</c:f>
              <c:numCache>
                <c:formatCode>0.0</c:formatCode>
                <c:ptCount val="2"/>
                <c:pt idx="0">
                  <c:v>34930</c:v>
                </c:pt>
                <c:pt idx="1">
                  <c:v>57628.9</c:v>
                </c:pt>
              </c:numCache>
            </c:numRef>
          </c:val>
        </c:ser>
        <c:ser>
          <c:idx val="1"/>
          <c:order val="1"/>
          <c:tx>
            <c:strRef>
              <c:f>Лист2!$C$3</c:f>
              <c:strCache>
                <c:ptCount val="1"/>
                <c:pt idx="0">
                  <c:v>Факт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layout>
                <c:manualLayout>
                  <c:x val="2.978769469971107E-2"/>
                  <c:y val="-4.27032506169991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4.0717910474217738E-2"/>
                  <c:y val="-4.49838078531912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5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Лист2!$A$4:$A$5</c:f>
              <c:strCache>
                <c:ptCount val="2"/>
                <c:pt idx="0">
                  <c:v>2017 г.</c:v>
                </c:pt>
                <c:pt idx="1">
                  <c:v>2018 г.</c:v>
                </c:pt>
              </c:strCache>
            </c:strRef>
          </c:cat>
          <c:val>
            <c:numRef>
              <c:f>Лист2!$C$4:$C$5</c:f>
              <c:numCache>
                <c:formatCode>0.0</c:formatCode>
                <c:ptCount val="2"/>
                <c:pt idx="0">
                  <c:v>34839</c:v>
                </c:pt>
                <c:pt idx="1">
                  <c:v>56463.1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04904960"/>
        <c:axId val="104919040"/>
        <c:axId val="0"/>
      </c:bar3DChart>
      <c:catAx>
        <c:axId val="1049049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50" b="1"/>
            </a:pPr>
            <a:endParaRPr lang="ru-RU"/>
          </a:p>
        </c:txPr>
        <c:crossAx val="104919040"/>
        <c:crosses val="autoZero"/>
        <c:auto val="1"/>
        <c:lblAlgn val="ctr"/>
        <c:lblOffset val="100"/>
        <c:noMultiLvlLbl val="0"/>
      </c:catAx>
      <c:valAx>
        <c:axId val="104919040"/>
        <c:scaling>
          <c:orientation val="minMax"/>
        </c:scaling>
        <c:delete val="0"/>
        <c:axPos val="l"/>
        <c:numFmt formatCode="0.0" sourceLinked="1"/>
        <c:majorTickMark val="out"/>
        <c:minorTickMark val="none"/>
        <c:tickLblPos val="nextTo"/>
        <c:crossAx val="104904960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200" b="1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Лист3!$B$3</c:f>
              <c:strCache>
                <c:ptCount val="1"/>
                <c:pt idx="0">
                  <c:v>План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dLbl>
              <c:idx val="0"/>
              <c:layout>
                <c:manualLayout>
                  <c:x val="1.9444444444444445E-2"/>
                  <c:y val="-3.24074074074074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7777777777777809E-3"/>
                  <c:y val="-2.31481481481481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Лист3!$A$4:$A$5</c:f>
              <c:strCache>
                <c:ptCount val="2"/>
                <c:pt idx="0">
                  <c:v>2017 г.</c:v>
                </c:pt>
                <c:pt idx="1">
                  <c:v>2018 г.</c:v>
                </c:pt>
              </c:strCache>
            </c:strRef>
          </c:cat>
          <c:val>
            <c:numRef>
              <c:f>Лист3!$B$4:$B$5</c:f>
              <c:numCache>
                <c:formatCode>0.0</c:formatCode>
                <c:ptCount val="2"/>
                <c:pt idx="0">
                  <c:v>7851</c:v>
                </c:pt>
                <c:pt idx="1">
                  <c:v>8729</c:v>
                </c:pt>
              </c:numCache>
            </c:numRef>
          </c:val>
        </c:ser>
        <c:ser>
          <c:idx val="1"/>
          <c:order val="1"/>
          <c:tx>
            <c:strRef>
              <c:f>Лист3!$C$3</c:f>
              <c:strCache>
                <c:ptCount val="1"/>
                <c:pt idx="0">
                  <c:v>Факт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layout>
                <c:manualLayout>
                  <c:x val="2.5000000000000001E-2"/>
                  <c:y val="-3.70370370370370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5000000000000001E-2"/>
                  <c:y val="-3.24074074074074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Лист3!$A$4:$A$5</c:f>
              <c:strCache>
                <c:ptCount val="2"/>
                <c:pt idx="0">
                  <c:v>2017 г.</c:v>
                </c:pt>
                <c:pt idx="1">
                  <c:v>2018 г.</c:v>
                </c:pt>
              </c:strCache>
            </c:strRef>
          </c:cat>
          <c:val>
            <c:numRef>
              <c:f>Лист3!$C$4:$C$5</c:f>
              <c:numCache>
                <c:formatCode>0.0</c:formatCode>
                <c:ptCount val="2"/>
                <c:pt idx="0">
                  <c:v>7851</c:v>
                </c:pt>
                <c:pt idx="1">
                  <c:v>8725.2000000000007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05224832"/>
        <c:axId val="105238912"/>
        <c:axId val="0"/>
      </c:bar3DChart>
      <c:catAx>
        <c:axId val="10522483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105238912"/>
        <c:crosses val="autoZero"/>
        <c:auto val="1"/>
        <c:lblAlgn val="ctr"/>
        <c:lblOffset val="100"/>
        <c:noMultiLvlLbl val="0"/>
      </c:catAx>
      <c:valAx>
        <c:axId val="105238912"/>
        <c:scaling>
          <c:orientation val="minMax"/>
        </c:scaling>
        <c:delete val="0"/>
        <c:axPos val="l"/>
        <c:numFmt formatCode="0.0" sourceLinked="1"/>
        <c:majorTickMark val="out"/>
        <c:minorTickMark val="none"/>
        <c:tickLblPos val="nextTo"/>
        <c:crossAx val="105224832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200" b="1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Лист4!$B$4</c:f>
              <c:strCache>
                <c:ptCount val="1"/>
                <c:pt idx="0">
                  <c:v>План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dLbl>
              <c:idx val="0"/>
              <c:layout>
                <c:manualLayout>
                  <c:x val="2.7777777777777809E-3"/>
                  <c:y val="-6.01851851851851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0615639839091326E-2"/>
                  <c:y val="-3.62081773747031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Лист4!$A$5:$A$6</c:f>
              <c:strCache>
                <c:ptCount val="2"/>
                <c:pt idx="0">
                  <c:v>2017 г.</c:v>
                </c:pt>
                <c:pt idx="1">
                  <c:v>2018 г.</c:v>
                </c:pt>
              </c:strCache>
            </c:strRef>
          </c:cat>
          <c:val>
            <c:numRef>
              <c:f>Лист4!$B$5:$B$6</c:f>
              <c:numCache>
                <c:formatCode>#,##0.0\ _₽</c:formatCode>
                <c:ptCount val="2"/>
                <c:pt idx="0">
                  <c:v>32105</c:v>
                </c:pt>
                <c:pt idx="1">
                  <c:v>33458</c:v>
                </c:pt>
              </c:numCache>
            </c:numRef>
          </c:val>
        </c:ser>
        <c:ser>
          <c:idx val="1"/>
          <c:order val="1"/>
          <c:tx>
            <c:strRef>
              <c:f>Лист4!$C$4</c:f>
              <c:strCache>
                <c:ptCount val="1"/>
                <c:pt idx="0">
                  <c:v>Факт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layout>
                <c:manualLayout>
                  <c:x val="2.7777777777777801E-2"/>
                  <c:y val="-3.70370370370370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05"/>
                  <c:y val="-3.70370370370370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Лист4!$A$5:$A$6</c:f>
              <c:strCache>
                <c:ptCount val="2"/>
                <c:pt idx="0">
                  <c:v>2017 г.</c:v>
                </c:pt>
                <c:pt idx="1">
                  <c:v>2018 г.</c:v>
                </c:pt>
              </c:strCache>
            </c:strRef>
          </c:cat>
          <c:val>
            <c:numRef>
              <c:f>Лист4!$C$5:$C$6</c:f>
              <c:numCache>
                <c:formatCode>#,##0.0\ _₽</c:formatCode>
                <c:ptCount val="2"/>
                <c:pt idx="0">
                  <c:v>32048</c:v>
                </c:pt>
                <c:pt idx="1">
                  <c:v>33110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05283584"/>
        <c:axId val="105285120"/>
        <c:axId val="0"/>
      </c:bar3DChart>
      <c:catAx>
        <c:axId val="10528358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100" b="1"/>
            </a:pPr>
            <a:endParaRPr lang="ru-RU"/>
          </a:p>
        </c:txPr>
        <c:crossAx val="105285120"/>
        <c:crosses val="autoZero"/>
        <c:auto val="1"/>
        <c:lblAlgn val="ctr"/>
        <c:lblOffset val="100"/>
        <c:noMultiLvlLbl val="0"/>
      </c:catAx>
      <c:valAx>
        <c:axId val="105285120"/>
        <c:scaling>
          <c:orientation val="minMax"/>
        </c:scaling>
        <c:delete val="0"/>
        <c:axPos val="l"/>
        <c:numFmt formatCode="#,##0.0\ _₽" sourceLinked="1"/>
        <c:majorTickMark val="out"/>
        <c:minorTickMark val="none"/>
        <c:tickLblPos val="nextTo"/>
        <c:crossAx val="105283584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100" b="1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Лист5!$B$5</c:f>
              <c:strCache>
                <c:ptCount val="1"/>
                <c:pt idx="0">
                  <c:v>План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dLbl>
              <c:idx val="0"/>
              <c:layout>
                <c:manualLayout>
                  <c:x val="2.5462668816040029E-17"/>
                  <c:y val="-6.94444444444444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6666666666666673E-2"/>
                  <c:y val="-4.62962962962963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Лист5!$A$6:$A$7</c:f>
              <c:strCache>
                <c:ptCount val="2"/>
                <c:pt idx="0">
                  <c:v>2017 г.</c:v>
                </c:pt>
                <c:pt idx="1">
                  <c:v>2018 г.</c:v>
                </c:pt>
              </c:strCache>
            </c:strRef>
          </c:cat>
          <c:val>
            <c:numRef>
              <c:f>Лист5!$B$6:$B$7</c:f>
              <c:numCache>
                <c:formatCode>0.0</c:formatCode>
                <c:ptCount val="2"/>
                <c:pt idx="0">
                  <c:v>139489</c:v>
                </c:pt>
                <c:pt idx="1">
                  <c:v>217341</c:v>
                </c:pt>
              </c:numCache>
            </c:numRef>
          </c:val>
        </c:ser>
        <c:ser>
          <c:idx val="1"/>
          <c:order val="1"/>
          <c:tx>
            <c:strRef>
              <c:f>Лист5!$C$5</c:f>
              <c:strCache>
                <c:ptCount val="1"/>
                <c:pt idx="0">
                  <c:v>Факт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layout>
                <c:manualLayout>
                  <c:x val="4.1666666666666664E-2"/>
                  <c:y val="-5.09259259259258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5.8333333333333369E-2"/>
                  <c:y val="-5.55555555555555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Лист5!$A$6:$A$7</c:f>
              <c:strCache>
                <c:ptCount val="2"/>
                <c:pt idx="0">
                  <c:v>2017 г.</c:v>
                </c:pt>
                <c:pt idx="1">
                  <c:v>2018 г.</c:v>
                </c:pt>
              </c:strCache>
            </c:strRef>
          </c:cat>
          <c:val>
            <c:numRef>
              <c:f>Лист5!$C$6:$C$7</c:f>
              <c:numCache>
                <c:formatCode>0.0</c:formatCode>
                <c:ptCount val="2"/>
                <c:pt idx="0">
                  <c:v>138734</c:v>
                </c:pt>
                <c:pt idx="1">
                  <c:v>149631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12874624"/>
        <c:axId val="112876160"/>
        <c:axId val="0"/>
      </c:bar3DChart>
      <c:catAx>
        <c:axId val="11287462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112876160"/>
        <c:crosses val="autoZero"/>
        <c:auto val="1"/>
        <c:lblAlgn val="ctr"/>
        <c:lblOffset val="100"/>
        <c:noMultiLvlLbl val="0"/>
      </c:catAx>
      <c:valAx>
        <c:axId val="112876160"/>
        <c:scaling>
          <c:orientation val="minMax"/>
        </c:scaling>
        <c:delete val="0"/>
        <c:axPos val="l"/>
        <c:numFmt formatCode="0.0" sourceLinked="1"/>
        <c:majorTickMark val="out"/>
        <c:minorTickMark val="none"/>
        <c:tickLblPos val="nextTo"/>
        <c:crossAx val="112874624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b="1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Лист6!$B$5</c:f>
              <c:strCache>
                <c:ptCount val="1"/>
                <c:pt idx="0">
                  <c:v>План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dLbl>
              <c:idx val="0"/>
              <c:layout>
                <c:manualLayout>
                  <c:x val="-1.9444444444444445E-2"/>
                  <c:y val="-4.16666666666666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-4.62962962962963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Лист6!$A$6:$A$7</c:f>
              <c:strCache>
                <c:ptCount val="2"/>
                <c:pt idx="0">
                  <c:v>2017 г.</c:v>
                </c:pt>
                <c:pt idx="1">
                  <c:v>2018 г.</c:v>
                </c:pt>
              </c:strCache>
            </c:strRef>
          </c:cat>
          <c:val>
            <c:numRef>
              <c:f>Лист6!$B$6:$B$7</c:f>
              <c:numCache>
                <c:formatCode>0.0</c:formatCode>
                <c:ptCount val="2"/>
                <c:pt idx="0">
                  <c:v>60592</c:v>
                </c:pt>
                <c:pt idx="1">
                  <c:v>62169</c:v>
                </c:pt>
              </c:numCache>
            </c:numRef>
          </c:val>
        </c:ser>
        <c:ser>
          <c:idx val="1"/>
          <c:order val="1"/>
          <c:tx>
            <c:strRef>
              <c:f>Лист6!$C$5</c:f>
              <c:strCache>
                <c:ptCount val="1"/>
                <c:pt idx="0">
                  <c:v>Факт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layout>
                <c:manualLayout>
                  <c:x val="0.05"/>
                  <c:y val="-4.16666666666666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5.8333333333333369E-2"/>
                  <c:y val="-4.62962962962963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Лист6!$A$6:$A$7</c:f>
              <c:strCache>
                <c:ptCount val="2"/>
                <c:pt idx="0">
                  <c:v>2017 г.</c:v>
                </c:pt>
                <c:pt idx="1">
                  <c:v>2018 г.</c:v>
                </c:pt>
              </c:strCache>
            </c:strRef>
          </c:cat>
          <c:val>
            <c:numRef>
              <c:f>Лист6!$C$6:$C$7</c:f>
              <c:numCache>
                <c:formatCode>0.0</c:formatCode>
                <c:ptCount val="2"/>
                <c:pt idx="0">
                  <c:v>58935</c:v>
                </c:pt>
                <c:pt idx="1">
                  <c:v>61606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05581184"/>
        <c:axId val="105587072"/>
        <c:axId val="0"/>
      </c:bar3DChart>
      <c:catAx>
        <c:axId val="10558118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100" b="1"/>
            </a:pPr>
            <a:endParaRPr lang="ru-RU"/>
          </a:p>
        </c:txPr>
        <c:crossAx val="105587072"/>
        <c:crosses val="autoZero"/>
        <c:auto val="1"/>
        <c:lblAlgn val="ctr"/>
        <c:lblOffset val="100"/>
        <c:noMultiLvlLbl val="0"/>
      </c:catAx>
      <c:valAx>
        <c:axId val="105587072"/>
        <c:scaling>
          <c:orientation val="minMax"/>
        </c:scaling>
        <c:delete val="0"/>
        <c:axPos val="l"/>
        <c:numFmt formatCode="0.0" sourceLinked="1"/>
        <c:majorTickMark val="out"/>
        <c:minorTickMark val="none"/>
        <c:tickLblPos val="nextTo"/>
        <c:crossAx val="105581184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100" b="1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/>
              <a:t>2018 год</a:t>
            </a:r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25"/>
          <c:dLbls>
            <c:dLbl>
              <c:idx val="0"/>
              <c:layout>
                <c:manualLayout>
                  <c:x val="6.6666666666666569E-2"/>
                  <c:y val="-3.7037037037037056E-2"/>
                </c:manualLayout>
              </c:layout>
              <c:tx>
                <c:rich>
                  <a:bodyPr/>
                  <a:lstStyle/>
                  <a:p>
                    <a:r>
                      <a:rPr lang="ru-RU" sz="1400" b="1"/>
                      <a:t>113,6</a:t>
                    </a:r>
                  </a:p>
                  <a:p>
                    <a:r>
                      <a:rPr lang="ru-RU" b="1"/>
                      <a:t>(</a:t>
                    </a:r>
                    <a:r>
                      <a:rPr lang="en-US" b="1"/>
                      <a:t>20,</a:t>
                    </a:r>
                    <a:r>
                      <a:rPr lang="ru-RU" b="1"/>
                      <a:t>1</a:t>
                    </a:r>
                    <a:r>
                      <a:rPr lang="en-US" b="1"/>
                      <a:t>%</a:t>
                    </a:r>
                    <a:r>
                      <a:rPr lang="ru-RU" b="1"/>
                      <a:t>)</a:t>
                    </a:r>
                    <a:endParaRPr lang="en-US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6.3888888888888884E-2"/>
                  <c:y val="6.9444444444444489E-2"/>
                </c:manualLayout>
              </c:layout>
              <c:tx>
                <c:rich>
                  <a:bodyPr/>
                  <a:lstStyle/>
                  <a:p>
                    <a:r>
                      <a:rPr lang="ru-RU" sz="1400" b="1"/>
                      <a:t>14,4</a:t>
                    </a:r>
                  </a:p>
                  <a:p>
                    <a:r>
                      <a:rPr lang="ru-RU" b="1"/>
                      <a:t>(2,5</a:t>
                    </a:r>
                    <a:r>
                      <a:rPr lang="en-US" b="1"/>
                      <a:t>%</a:t>
                    </a:r>
                    <a:r>
                      <a:rPr lang="ru-RU" b="1"/>
                      <a:t>)</a:t>
                    </a:r>
                    <a:endParaRPr lang="en-US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8.0555555555555602E-2"/>
                  <c:y val="1.8518518518518528E-2"/>
                </c:manualLayout>
              </c:layout>
              <c:tx>
                <c:rich>
                  <a:bodyPr/>
                  <a:lstStyle/>
                  <a:p>
                    <a:r>
                      <a:rPr lang="ru-RU" sz="1400" b="1"/>
                      <a:t>438,3</a:t>
                    </a:r>
                  </a:p>
                  <a:p>
                    <a:r>
                      <a:rPr lang="ru-RU" b="1"/>
                      <a:t>(</a:t>
                    </a:r>
                    <a:r>
                      <a:rPr lang="en-US" b="1"/>
                      <a:t>77,</a:t>
                    </a:r>
                    <a:r>
                      <a:rPr lang="ru-RU" b="1"/>
                      <a:t>4</a:t>
                    </a:r>
                    <a:r>
                      <a:rPr lang="en-US" b="1"/>
                      <a:t>%</a:t>
                    </a:r>
                    <a:r>
                      <a:rPr lang="ru-RU" b="1"/>
                      <a:t>)</a:t>
                    </a:r>
                    <a:endParaRPr lang="en-US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Лист1!$A$13:$A$15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перечисления</c:v>
                </c:pt>
              </c:strCache>
            </c:strRef>
          </c:cat>
          <c:val>
            <c:numRef>
              <c:f>Лист1!$E$13:$E$15</c:f>
              <c:numCache>
                <c:formatCode>0.0%</c:formatCode>
                <c:ptCount val="3"/>
                <c:pt idx="0">
                  <c:v>0.20100000000000001</c:v>
                </c:pt>
                <c:pt idx="1">
                  <c:v>2.5000000000000001E-2</c:v>
                </c:pt>
                <c:pt idx="2">
                  <c:v>0.77400000000000035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externalData r:id="rId2">
    <c:autoUpdate val="0"/>
  </c:externalData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/>
              <a:t>Налоговые доходы</a:t>
            </a: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0033573928258983"/>
          <c:y val="0.11043534375158613"/>
          <c:w val="0.61431146106736656"/>
          <c:h val="0.82365434354545863"/>
        </c:manualLayout>
      </c:layout>
      <c:bar3DChart>
        <c:barDir val="bar"/>
        <c:grouping val="clustered"/>
        <c:varyColors val="0"/>
        <c:ser>
          <c:idx val="1"/>
          <c:order val="0"/>
          <c:tx>
            <c:v>за 2018 г. в тыс. руб.</c:v>
          </c:tx>
          <c:invertIfNegative val="0"/>
          <c:dLbls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Лист1!$A$8:$A$16</c:f>
              <c:strCache>
                <c:ptCount val="9"/>
                <c:pt idx="0">
                  <c:v>НДФЛ</c:v>
                </c:pt>
                <c:pt idx="1">
                  <c:v>Налог, взимаемый в связи с применением упрощенной системы налогообложения</c:v>
                </c:pt>
                <c:pt idx="2">
                  <c:v>Акцизы</c:v>
                </c:pt>
                <c:pt idx="3">
                  <c:v>ЕНВД</c:v>
                </c:pt>
                <c:pt idx="4">
                  <c:v>Единый сельскохозяйственный налог</c:v>
                </c:pt>
                <c:pt idx="5">
                  <c:v>Патент</c:v>
                </c:pt>
                <c:pt idx="6">
                  <c:v>Налог на имущество физических лиц</c:v>
                </c:pt>
                <c:pt idx="7">
                  <c:v>Земельный налог</c:v>
                </c:pt>
                <c:pt idx="8">
                  <c:v>Государственная пошлина</c:v>
                </c:pt>
              </c:strCache>
            </c:strRef>
          </c:cat>
          <c:val>
            <c:numRef>
              <c:f>Лист1!$E$8:$E$16</c:f>
              <c:numCache>
                <c:formatCode>0.0</c:formatCode>
                <c:ptCount val="9"/>
                <c:pt idx="0">
                  <c:v>65264.7</c:v>
                </c:pt>
                <c:pt idx="1">
                  <c:v>170.4</c:v>
                </c:pt>
                <c:pt idx="2">
                  <c:v>6645.6</c:v>
                </c:pt>
                <c:pt idx="3">
                  <c:v>5106.9000000000005</c:v>
                </c:pt>
                <c:pt idx="4">
                  <c:v>1.8</c:v>
                </c:pt>
                <c:pt idx="5">
                  <c:v>77.599999999999994</c:v>
                </c:pt>
                <c:pt idx="6">
                  <c:v>4516.8</c:v>
                </c:pt>
                <c:pt idx="7">
                  <c:v>27134.9</c:v>
                </c:pt>
                <c:pt idx="8">
                  <c:v>4665.5</c:v>
                </c:pt>
              </c:numCache>
            </c:numRef>
          </c:val>
        </c:ser>
        <c:ser>
          <c:idx val="0"/>
          <c:order val="1"/>
          <c:tx>
            <c:v>за 2017 г. в тыс. руб.</c:v>
          </c:tx>
          <c:invertIfNegative val="0"/>
          <c:dLbls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Лист1!$A$8:$A$16</c:f>
              <c:strCache>
                <c:ptCount val="9"/>
                <c:pt idx="0">
                  <c:v>НДФЛ</c:v>
                </c:pt>
                <c:pt idx="1">
                  <c:v>Налог, взимаемый в связи с применением упрощенной системы налогообложения</c:v>
                </c:pt>
                <c:pt idx="2">
                  <c:v>Акцизы</c:v>
                </c:pt>
                <c:pt idx="3">
                  <c:v>ЕНВД</c:v>
                </c:pt>
                <c:pt idx="4">
                  <c:v>Единый сельскохозяйственный налог</c:v>
                </c:pt>
                <c:pt idx="5">
                  <c:v>Патент</c:v>
                </c:pt>
                <c:pt idx="6">
                  <c:v>Налог на имущество физических лиц</c:v>
                </c:pt>
                <c:pt idx="7">
                  <c:v>Земельный налог</c:v>
                </c:pt>
                <c:pt idx="8">
                  <c:v>Государственная пошлина</c:v>
                </c:pt>
              </c:strCache>
            </c:strRef>
          </c:cat>
          <c:val>
            <c:numRef>
              <c:f>Лист1!$B$8:$B$16</c:f>
              <c:numCache>
                <c:formatCode>General</c:formatCode>
                <c:ptCount val="9"/>
                <c:pt idx="0" formatCode="0.0">
                  <c:v>59636.3</c:v>
                </c:pt>
                <c:pt idx="2" formatCode="0.0">
                  <c:v>8223.9</c:v>
                </c:pt>
                <c:pt idx="3" formatCode="0.0">
                  <c:v>5702.9</c:v>
                </c:pt>
                <c:pt idx="4" formatCode="0.0">
                  <c:v>11.1</c:v>
                </c:pt>
                <c:pt idx="5" formatCode="0.0">
                  <c:v>110.3</c:v>
                </c:pt>
                <c:pt idx="6" formatCode="0.0">
                  <c:v>3490.4</c:v>
                </c:pt>
                <c:pt idx="7" formatCode="0.0">
                  <c:v>23664.1</c:v>
                </c:pt>
                <c:pt idx="8" formatCode="0.0">
                  <c:v>5162.9000000000005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01014912"/>
        <c:axId val="101016704"/>
        <c:axId val="0"/>
      </c:bar3DChart>
      <c:catAx>
        <c:axId val="101014912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101016704"/>
        <c:crosses val="autoZero"/>
        <c:auto val="1"/>
        <c:lblAlgn val="ctr"/>
        <c:lblOffset val="100"/>
        <c:noMultiLvlLbl val="0"/>
      </c:catAx>
      <c:valAx>
        <c:axId val="101016704"/>
        <c:scaling>
          <c:orientation val="minMax"/>
        </c:scaling>
        <c:delete val="0"/>
        <c:axPos val="b"/>
        <c:numFmt formatCode="0.0" sourceLinked="1"/>
        <c:majorTickMark val="out"/>
        <c:minorTickMark val="none"/>
        <c:tickLblPos val="nextTo"/>
        <c:crossAx val="10101491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58681004689955052"/>
          <c:y val="0.40634935432313979"/>
          <c:w val="0.36596776945418791"/>
          <c:h val="0.13887054301170607"/>
        </c:manualLayout>
      </c:layout>
      <c:overlay val="0"/>
      <c:txPr>
        <a:bodyPr/>
        <a:lstStyle/>
        <a:p>
          <a:pPr>
            <a:defRPr b="1"/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/>
              <a:t>Неналоговые доходы</a:t>
            </a: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1"/>
          <c:order val="0"/>
          <c:tx>
            <c:v>за 2018 г. в тыс. руб.</c:v>
          </c:tx>
          <c:invertIfNegative val="0"/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Лист1!$A$19:$A$24</c:f>
              <c:strCache>
                <c:ptCount val="6"/>
                <c:pt idx="0">
                  <c:v>Доходы от использования имущества, находящегося в государственной и муниципальной собственности</c:v>
                </c:pt>
                <c:pt idx="1">
                  <c:v>Платежи при пользовании природными ресурсами</c:v>
                </c:pt>
                <c:pt idx="2">
                  <c:v>Доходы от продажи материальных и нематериальных активов</c:v>
                </c:pt>
                <c:pt idx="3">
                  <c:v>Штрафы</c:v>
                </c:pt>
                <c:pt idx="4">
                  <c:v>Прочие неналоговые доходы</c:v>
                </c:pt>
                <c:pt idx="5">
                  <c:v>Доходы от оказания платных услуг (работ)</c:v>
                </c:pt>
              </c:strCache>
            </c:strRef>
          </c:cat>
          <c:val>
            <c:numRef>
              <c:f>Лист1!$E$19:$E$24</c:f>
              <c:numCache>
                <c:formatCode>0.0</c:formatCode>
                <c:ptCount val="6"/>
                <c:pt idx="0">
                  <c:v>9439.6</c:v>
                </c:pt>
                <c:pt idx="1">
                  <c:v>25.3</c:v>
                </c:pt>
                <c:pt idx="2">
                  <c:v>3159</c:v>
                </c:pt>
                <c:pt idx="3">
                  <c:v>1715</c:v>
                </c:pt>
                <c:pt idx="4">
                  <c:v>-2.1</c:v>
                </c:pt>
                <c:pt idx="5">
                  <c:v>93.6</c:v>
                </c:pt>
              </c:numCache>
            </c:numRef>
          </c:val>
        </c:ser>
        <c:ser>
          <c:idx val="0"/>
          <c:order val="1"/>
          <c:tx>
            <c:v>за 2017г. в тыс. руб. </c:v>
          </c:tx>
          <c:invertIfNegative val="0"/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Лист1!$A$19:$A$24</c:f>
              <c:strCache>
                <c:ptCount val="6"/>
                <c:pt idx="0">
                  <c:v>Доходы от использования имущества, находящегося в государственной и муниципальной собственности</c:v>
                </c:pt>
                <c:pt idx="1">
                  <c:v>Платежи при пользовании природными ресурсами</c:v>
                </c:pt>
                <c:pt idx="2">
                  <c:v>Доходы от продажи материальных и нематериальных активов</c:v>
                </c:pt>
                <c:pt idx="3">
                  <c:v>Штрафы</c:v>
                </c:pt>
                <c:pt idx="4">
                  <c:v>Прочие неналоговые доходы</c:v>
                </c:pt>
                <c:pt idx="5">
                  <c:v>Доходы от оказания платных услуг (работ)</c:v>
                </c:pt>
              </c:strCache>
            </c:strRef>
          </c:cat>
          <c:val>
            <c:numRef>
              <c:f>Лист1!$B$19:$B$24</c:f>
              <c:numCache>
                <c:formatCode>0.0</c:formatCode>
                <c:ptCount val="6"/>
                <c:pt idx="0">
                  <c:v>11693.2</c:v>
                </c:pt>
                <c:pt idx="1">
                  <c:v>97.8</c:v>
                </c:pt>
                <c:pt idx="2">
                  <c:v>7913.7</c:v>
                </c:pt>
                <c:pt idx="3">
                  <c:v>1164.4000000000001</c:v>
                </c:pt>
                <c:pt idx="4">
                  <c:v>66.3</c:v>
                </c:pt>
                <c:pt idx="5">
                  <c:v>109.5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01977088"/>
        <c:axId val="101987072"/>
        <c:axId val="0"/>
      </c:bar3DChart>
      <c:catAx>
        <c:axId val="101977088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101987072"/>
        <c:crosses val="autoZero"/>
        <c:auto val="1"/>
        <c:lblAlgn val="ctr"/>
        <c:lblOffset val="100"/>
        <c:noMultiLvlLbl val="0"/>
      </c:catAx>
      <c:valAx>
        <c:axId val="101987072"/>
        <c:scaling>
          <c:orientation val="minMax"/>
        </c:scaling>
        <c:delete val="0"/>
        <c:axPos val="b"/>
        <c:numFmt formatCode="0.0" sourceLinked="1"/>
        <c:majorTickMark val="out"/>
        <c:minorTickMark val="none"/>
        <c:tickLblPos val="nextTo"/>
        <c:crossAx val="101977088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b="1"/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8883499654286408E-2"/>
          <c:y val="5.9178683149722092E-2"/>
          <c:w val="0.76803111766992482"/>
          <c:h val="0.9183938281143746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Лист1!$B$3</c:f>
              <c:strCache>
                <c:ptCount val="1"/>
                <c:pt idx="0">
                  <c:v>2017 г.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dLbl>
              <c:idx val="0"/>
              <c:layout>
                <c:manualLayout>
                  <c:x val="2.1843599825251015E-3"/>
                  <c:y val="-4.41014332965820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-3.30760749724366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6.5530799475753626E-3"/>
                  <c:y val="-3.67511944138185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Лист1!$A$4:$A$6</c:f>
              <c:strCache>
                <c:ptCount val="3"/>
                <c:pt idx="0">
                  <c:v>В бюджет г.о. Октябрьск</c:v>
                </c:pt>
                <c:pt idx="1">
                  <c:v>В бюджет субъекта</c:v>
                </c:pt>
                <c:pt idx="2">
                  <c:v>В федеральный бюджет</c:v>
                </c:pt>
              </c:strCache>
            </c:strRef>
          </c:cat>
          <c:val>
            <c:numRef>
              <c:f>Лист1!$B$4:$B$6</c:f>
              <c:numCache>
                <c:formatCode>0.0%</c:formatCode>
                <c:ptCount val="3"/>
                <c:pt idx="0">
                  <c:v>0.20100000000000001</c:v>
                </c:pt>
                <c:pt idx="1">
                  <c:v>0.56399999999999995</c:v>
                </c:pt>
                <c:pt idx="2">
                  <c:v>0.23500000000000001</c:v>
                </c:pt>
              </c:numCache>
            </c:numRef>
          </c:val>
        </c:ser>
        <c:ser>
          <c:idx val="1"/>
          <c:order val="1"/>
          <c:tx>
            <c:strRef>
              <c:f>Лист1!$C$3</c:f>
              <c:strCache>
                <c:ptCount val="1"/>
                <c:pt idx="0">
                  <c:v>2018 г.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-2.57258360896729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-2.20507166482910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0116474817299132E-2"/>
                  <c:y val="0.1854621028502503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Лист1!$A$4:$A$6</c:f>
              <c:strCache>
                <c:ptCount val="3"/>
                <c:pt idx="0">
                  <c:v>В бюджет г.о. Октябрьск</c:v>
                </c:pt>
                <c:pt idx="1">
                  <c:v>В бюджет субъекта</c:v>
                </c:pt>
                <c:pt idx="2">
                  <c:v>В федеральный бюджет</c:v>
                </c:pt>
              </c:strCache>
            </c:strRef>
          </c:cat>
          <c:val>
            <c:numRef>
              <c:f>Лист1!$C$4:$C$6</c:f>
              <c:numCache>
                <c:formatCode>0.0%</c:formatCode>
                <c:ptCount val="3"/>
                <c:pt idx="0">
                  <c:v>0.26400000000000001</c:v>
                </c:pt>
                <c:pt idx="1">
                  <c:v>0.78</c:v>
                </c:pt>
                <c:pt idx="2">
                  <c:v>-4.3999999999999997E-2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04727680"/>
        <c:axId val="104729216"/>
        <c:axId val="0"/>
      </c:bar3DChart>
      <c:catAx>
        <c:axId val="10472768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 b="1" baseline="0"/>
            </a:pPr>
            <a:endParaRPr lang="ru-RU"/>
          </a:p>
        </c:txPr>
        <c:crossAx val="104729216"/>
        <c:crosses val="autoZero"/>
        <c:auto val="1"/>
        <c:lblAlgn val="ctr"/>
        <c:lblOffset val="100"/>
        <c:noMultiLvlLbl val="0"/>
      </c:catAx>
      <c:valAx>
        <c:axId val="104729216"/>
        <c:scaling>
          <c:orientation val="minMax"/>
        </c:scaling>
        <c:delete val="0"/>
        <c:axPos val="l"/>
        <c:numFmt formatCode="0.0%" sourceLinked="1"/>
        <c:majorTickMark val="out"/>
        <c:minorTickMark val="none"/>
        <c:tickLblPos val="nextTo"/>
        <c:crossAx val="10472768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4261051308308814"/>
          <c:y val="0.18821203117509444"/>
          <c:w val="0.1215914113407689"/>
          <c:h val="0.1417882156688757"/>
        </c:manualLayout>
      </c:layout>
      <c:overlay val="0"/>
      <c:txPr>
        <a:bodyPr/>
        <a:lstStyle/>
        <a:p>
          <a:pPr>
            <a:defRPr sz="1400" b="1"/>
          </a:pPr>
          <a:endParaRPr lang="ru-RU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5951178160409805E-2"/>
          <c:y val="4.0093066425055966E-2"/>
          <c:w val="0.88994955275744347"/>
          <c:h val="0.788466455993913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Поселения!$B$5:$B$6</c:f>
              <c:strCache>
                <c:ptCount val="1"/>
                <c:pt idx="0">
                  <c:v>задолженность на 01.01.2018 года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dLbl>
              <c:idx val="0"/>
              <c:layout>
                <c:manualLayout>
                  <c:x val="-5.9071731920387E-3"/>
                  <c:y val="-3.26721090167946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4767932980096776E-3"/>
                  <c:y val="-3.26721090167946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8.8607597880580174E-3"/>
                  <c:y val="-2.99494332653950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-2.72267575139956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Поселения!$A$8:$A$11</c:f>
              <c:strCache>
                <c:ptCount val="4"/>
                <c:pt idx="0">
                  <c:v>Земельный налог</c:v>
                </c:pt>
                <c:pt idx="1">
                  <c:v>Налог на доходы физических лиц</c:v>
                </c:pt>
                <c:pt idx="2">
                  <c:v>Налог на имущество физических лиц</c:v>
                </c:pt>
                <c:pt idx="3">
                  <c:v>Единый налог на вмененный доход</c:v>
                </c:pt>
              </c:strCache>
            </c:strRef>
          </c:cat>
          <c:val>
            <c:numRef>
              <c:f>Поселения!$B$8:$B$11</c:f>
              <c:numCache>
                <c:formatCode>0.0</c:formatCode>
                <c:ptCount val="4"/>
                <c:pt idx="0">
                  <c:v>22321</c:v>
                </c:pt>
                <c:pt idx="1">
                  <c:v>2539.5</c:v>
                </c:pt>
                <c:pt idx="2">
                  <c:v>4781</c:v>
                </c:pt>
                <c:pt idx="3">
                  <c:v>970</c:v>
                </c:pt>
              </c:numCache>
            </c:numRef>
          </c:val>
        </c:ser>
        <c:ser>
          <c:idx val="1"/>
          <c:order val="1"/>
          <c:tx>
            <c:strRef>
              <c:f>Поселения!$C$5:$C$6</c:f>
              <c:strCache>
                <c:ptCount val="1"/>
                <c:pt idx="0">
                  <c:v>задолженность на 10.02.2017 года</c:v>
                </c:pt>
              </c:strCache>
            </c:strRef>
          </c:tx>
          <c:invertIfNegative val="0"/>
          <c:cat>
            <c:strRef>
              <c:f>Поселения!$A$8:$A$11</c:f>
              <c:strCache>
                <c:ptCount val="4"/>
                <c:pt idx="0">
                  <c:v>Земельный налог</c:v>
                </c:pt>
                <c:pt idx="1">
                  <c:v>Налог на доходы физических лиц</c:v>
                </c:pt>
                <c:pt idx="2">
                  <c:v>Налог на имущество физических лиц</c:v>
                </c:pt>
                <c:pt idx="3">
                  <c:v>Единый налог на вмененный доход</c:v>
                </c:pt>
              </c:strCache>
            </c:strRef>
          </c:cat>
          <c:val>
            <c:numRef>
              <c:f>Поселения!$C$8:$C$12</c:f>
            </c:numRef>
          </c:val>
        </c:ser>
        <c:ser>
          <c:idx val="2"/>
          <c:order val="2"/>
          <c:tx>
            <c:strRef>
              <c:f>Поселения!$D$5:$D$6</c:f>
              <c:strCache>
                <c:ptCount val="1"/>
                <c:pt idx="0">
                  <c:v>% роста, снижения (гр. 3 к гр. 2)</c:v>
                </c:pt>
              </c:strCache>
            </c:strRef>
          </c:tx>
          <c:invertIfNegative val="0"/>
          <c:cat>
            <c:strRef>
              <c:f>Поселения!$A$8:$A$11</c:f>
              <c:strCache>
                <c:ptCount val="4"/>
                <c:pt idx="0">
                  <c:v>Земельный налог</c:v>
                </c:pt>
                <c:pt idx="1">
                  <c:v>Налог на доходы физических лиц</c:v>
                </c:pt>
                <c:pt idx="2">
                  <c:v>Налог на имущество физических лиц</c:v>
                </c:pt>
                <c:pt idx="3">
                  <c:v>Единый налог на вмененный доход</c:v>
                </c:pt>
              </c:strCache>
            </c:strRef>
          </c:cat>
          <c:val>
            <c:numRef>
              <c:f>Поселения!$D$8:$D$12</c:f>
            </c:numRef>
          </c:val>
        </c:ser>
        <c:ser>
          <c:idx val="3"/>
          <c:order val="3"/>
          <c:tx>
            <c:strRef>
              <c:f>Поселения!$E$5:$E$6</c:f>
              <c:strCache>
                <c:ptCount val="1"/>
                <c:pt idx="0">
                  <c:v>задолженность на 07.03.2017 года</c:v>
                </c:pt>
              </c:strCache>
            </c:strRef>
          </c:tx>
          <c:invertIfNegative val="0"/>
          <c:cat>
            <c:strRef>
              <c:f>Поселения!$A$8:$A$11</c:f>
              <c:strCache>
                <c:ptCount val="4"/>
                <c:pt idx="0">
                  <c:v>Земельный налог</c:v>
                </c:pt>
                <c:pt idx="1">
                  <c:v>Налог на доходы физических лиц</c:v>
                </c:pt>
                <c:pt idx="2">
                  <c:v>Налог на имущество физических лиц</c:v>
                </c:pt>
                <c:pt idx="3">
                  <c:v>Единый налог на вмененный доход</c:v>
                </c:pt>
              </c:strCache>
            </c:strRef>
          </c:cat>
          <c:val>
            <c:numRef>
              <c:f>Поселения!$E$8:$E$12</c:f>
            </c:numRef>
          </c:val>
        </c:ser>
        <c:ser>
          <c:idx val="4"/>
          <c:order val="4"/>
          <c:tx>
            <c:strRef>
              <c:f>Поселения!$F$5:$F$6</c:f>
              <c:strCache>
                <c:ptCount val="1"/>
                <c:pt idx="0">
                  <c:v>% роста, снижения (гр. 5 к гр. 2)</c:v>
                </c:pt>
              </c:strCache>
            </c:strRef>
          </c:tx>
          <c:invertIfNegative val="0"/>
          <c:cat>
            <c:strRef>
              <c:f>Поселения!$A$8:$A$11</c:f>
              <c:strCache>
                <c:ptCount val="4"/>
                <c:pt idx="0">
                  <c:v>Земельный налог</c:v>
                </c:pt>
                <c:pt idx="1">
                  <c:v>Налог на доходы физических лиц</c:v>
                </c:pt>
                <c:pt idx="2">
                  <c:v>Налог на имущество физических лиц</c:v>
                </c:pt>
                <c:pt idx="3">
                  <c:v>Единый налог на вмененный доход</c:v>
                </c:pt>
              </c:strCache>
            </c:strRef>
          </c:cat>
          <c:val>
            <c:numRef>
              <c:f>Поселения!$F$8:$F$12</c:f>
            </c:numRef>
          </c:val>
        </c:ser>
        <c:ser>
          <c:idx val="5"/>
          <c:order val="5"/>
          <c:tx>
            <c:strRef>
              <c:f>Поселения!$G$5:$G$6</c:f>
              <c:strCache>
                <c:ptCount val="1"/>
                <c:pt idx="0">
                  <c:v>примечание</c:v>
                </c:pt>
              </c:strCache>
            </c:strRef>
          </c:tx>
          <c:invertIfNegative val="0"/>
          <c:cat>
            <c:strRef>
              <c:f>Поселения!$A$8:$A$11</c:f>
              <c:strCache>
                <c:ptCount val="4"/>
                <c:pt idx="0">
                  <c:v>Земельный налог</c:v>
                </c:pt>
                <c:pt idx="1">
                  <c:v>Налог на доходы физических лиц</c:v>
                </c:pt>
                <c:pt idx="2">
                  <c:v>Налог на имущество физических лиц</c:v>
                </c:pt>
                <c:pt idx="3">
                  <c:v>Единый налог на вмененный доход</c:v>
                </c:pt>
              </c:strCache>
            </c:strRef>
          </c:cat>
          <c:val>
            <c:numRef>
              <c:f>Поселения!$G$8:$G$12</c:f>
            </c:numRef>
          </c:val>
        </c:ser>
        <c:ser>
          <c:idx val="6"/>
          <c:order val="6"/>
          <c:tx>
            <c:strRef>
              <c:f>Поселения!$H$5:$H$6</c:f>
              <c:strCache>
                <c:ptCount val="1"/>
                <c:pt idx="0">
                  <c:v>задолженность на 01.01.2019 года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layout>
                <c:manualLayout>
                  <c:x val="2.8059072662183885E-2"/>
                  <c:y val="-2.99494332653950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7721519576116139E-2"/>
                  <c:y val="-2.99494332653950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6244726278106403E-2"/>
                  <c:y val="-2.72267575139955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8.8607597880580695E-3"/>
                  <c:y val="-1.63360545083973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Поселения!$A$8:$A$11</c:f>
              <c:strCache>
                <c:ptCount val="4"/>
                <c:pt idx="0">
                  <c:v>Земельный налог</c:v>
                </c:pt>
                <c:pt idx="1">
                  <c:v>Налог на доходы физических лиц</c:v>
                </c:pt>
                <c:pt idx="2">
                  <c:v>Налог на имущество физических лиц</c:v>
                </c:pt>
                <c:pt idx="3">
                  <c:v>Единый налог на вмененный доход</c:v>
                </c:pt>
              </c:strCache>
            </c:strRef>
          </c:cat>
          <c:val>
            <c:numRef>
              <c:f>Поселения!$H$8:$H$11</c:f>
              <c:numCache>
                <c:formatCode>0.0</c:formatCode>
                <c:ptCount val="4"/>
                <c:pt idx="0">
                  <c:v>20568</c:v>
                </c:pt>
                <c:pt idx="1">
                  <c:v>5024.4000000000005</c:v>
                </c:pt>
                <c:pt idx="2">
                  <c:v>3407</c:v>
                </c:pt>
                <c:pt idx="3">
                  <c:v>900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04790656"/>
        <c:axId val="104814848"/>
        <c:axId val="0"/>
      </c:bar3DChart>
      <c:catAx>
        <c:axId val="10479065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104814848"/>
        <c:crosses val="autoZero"/>
        <c:auto val="1"/>
        <c:lblAlgn val="ctr"/>
        <c:lblOffset val="100"/>
        <c:noMultiLvlLbl val="0"/>
      </c:catAx>
      <c:valAx>
        <c:axId val="104814848"/>
        <c:scaling>
          <c:orientation val="minMax"/>
        </c:scaling>
        <c:delete val="0"/>
        <c:axPos val="l"/>
        <c:numFmt formatCode="0.0" sourceLinked="1"/>
        <c:majorTickMark val="out"/>
        <c:minorTickMark val="none"/>
        <c:tickLblPos val="nextTo"/>
        <c:crossAx val="10479065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44527417121720381"/>
          <c:y val="0.19988876111276771"/>
          <c:w val="0.29568796744339332"/>
          <c:h val="0.29164362343742506"/>
        </c:manualLayout>
      </c:layout>
      <c:overlay val="0"/>
      <c:txPr>
        <a:bodyPr/>
        <a:lstStyle/>
        <a:p>
          <a:pPr>
            <a:defRPr sz="1050" b="1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1"/>
          <c:order val="0"/>
          <c:tx>
            <c:v>за 2017 г. в тыс. руб.</c:v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layout>
                <c:manualLayout>
                  <c:x val="1.692047377326565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9.8702763677383006E-3"/>
                  <c:y val="3.3521889829125627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974055273547660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5510434292160183E-2"/>
                  <c:y val="1.828631815976376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974055273547660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1.410039481105471E-2"/>
                  <c:y val="1.828487840555860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4.2301184433164128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Лист1!$B$5:$B$11</c:f>
              <c:strCache>
                <c:ptCount val="6"/>
                <c:pt idx="0">
                  <c:v>Дотации бюджетам субъектов Российской Федерации и муниципальных образований </c:v>
                </c:pt>
                <c:pt idx="1">
                  <c:v>Субсидии бюджетам Российской Федерации и муниципальным образованиям</c:v>
                </c:pt>
                <c:pt idx="2">
                  <c:v>"Стимулирующие" субсидии </c:v>
                </c:pt>
                <c:pt idx="3">
                  <c:v>Субвенции бюджетам субъектов Российской Федерации и муниципальных образований</c:v>
                </c:pt>
                <c:pt idx="4">
                  <c:v>Межбюджетные трансферты</c:v>
                </c:pt>
                <c:pt idx="5">
                  <c:v>Прочие безвозмездные поступления</c:v>
                </c:pt>
              </c:strCache>
            </c:strRef>
          </c:cat>
          <c:val>
            <c:numRef>
              <c:f>Лист1!$C$5:$C$11</c:f>
              <c:numCache>
                <c:formatCode>0.0</c:formatCode>
                <c:ptCount val="6"/>
                <c:pt idx="0">
                  <c:v>66120.800000000003</c:v>
                </c:pt>
                <c:pt idx="1">
                  <c:v>182917.8</c:v>
                </c:pt>
                <c:pt idx="2">
                  <c:v>98666.1</c:v>
                </c:pt>
                <c:pt idx="3">
                  <c:v>18921.900000000001</c:v>
                </c:pt>
                <c:pt idx="4">
                  <c:v>4525.4000000000005</c:v>
                </c:pt>
                <c:pt idx="5">
                  <c:v>231.8</c:v>
                </c:pt>
              </c:numCache>
            </c:numRef>
          </c:val>
        </c:ser>
        <c:ser>
          <c:idx val="0"/>
          <c:order val="1"/>
          <c:tx>
            <c:v>за 2018 г. в тыс. руб.</c:v>
          </c:tx>
          <c:spPr>
            <a:solidFill>
              <a:srgbClr val="00B0F0"/>
            </a:solidFill>
            <a:ln>
              <a:solidFill>
                <a:srgbClr val="00B0F0"/>
              </a:solidFill>
            </a:ln>
          </c:spPr>
          <c:invertIfNegative val="0"/>
          <c:dLbls>
            <c:dLbl>
              <c:idx val="0"/>
              <c:layout>
                <c:manualLayout>
                  <c:x val="1.692047377326565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269035532994924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974055273547660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269035532994924E-2"/>
                  <c:y val="-1.828487840555927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269035532994924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1.692047377326565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 i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Лист1!$B$5:$B$11</c:f>
              <c:strCache>
                <c:ptCount val="6"/>
                <c:pt idx="0">
                  <c:v>Дотации бюджетам субъектов Российской Федерации и муниципальных образований </c:v>
                </c:pt>
                <c:pt idx="1">
                  <c:v>Субсидии бюджетам Российской Федерации и муниципальным образованиям</c:v>
                </c:pt>
                <c:pt idx="2">
                  <c:v>"Стимулирующие" субсидии </c:v>
                </c:pt>
                <c:pt idx="3">
                  <c:v>Субвенции бюджетам субъектов Российской Федерации и муниципальных образований</c:v>
                </c:pt>
                <c:pt idx="4">
                  <c:v>Межбюджетные трансферты</c:v>
                </c:pt>
                <c:pt idx="5">
                  <c:v>Прочие безвозмездные поступления</c:v>
                </c:pt>
              </c:strCache>
            </c:strRef>
          </c:cat>
          <c:val>
            <c:numRef>
              <c:f>Лист1!$E$5:$E$11</c:f>
              <c:numCache>
                <c:formatCode>0.0</c:formatCode>
                <c:ptCount val="6"/>
                <c:pt idx="0">
                  <c:v>65350.2</c:v>
                </c:pt>
                <c:pt idx="1">
                  <c:v>162775.9</c:v>
                </c:pt>
                <c:pt idx="2">
                  <c:v>108682.8</c:v>
                </c:pt>
                <c:pt idx="3">
                  <c:v>20044.900000000001</c:v>
                </c:pt>
                <c:pt idx="4">
                  <c:v>80231.899999999994</c:v>
                </c:pt>
                <c:pt idx="5">
                  <c:v>1233.3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04490880"/>
        <c:axId val="104492416"/>
        <c:axId val="0"/>
      </c:bar3DChart>
      <c:catAx>
        <c:axId val="104490880"/>
        <c:scaling>
          <c:orientation val="maxMin"/>
        </c:scaling>
        <c:delete val="0"/>
        <c:axPos val="l"/>
        <c:majorTickMark val="out"/>
        <c:minorTickMark val="none"/>
        <c:tickLblPos val="low"/>
        <c:txPr>
          <a:bodyPr/>
          <a:lstStyle/>
          <a:p>
            <a:pPr>
              <a:defRPr b="1"/>
            </a:pPr>
            <a:endParaRPr lang="ru-RU"/>
          </a:p>
        </c:txPr>
        <c:crossAx val="104492416"/>
        <c:crosses val="autoZero"/>
        <c:auto val="1"/>
        <c:lblAlgn val="ctr"/>
        <c:lblOffset val="100"/>
        <c:noMultiLvlLbl val="0"/>
      </c:catAx>
      <c:valAx>
        <c:axId val="104492416"/>
        <c:scaling>
          <c:orientation val="minMax"/>
        </c:scaling>
        <c:delete val="0"/>
        <c:axPos val="t"/>
        <c:numFmt formatCode="0.0" sourceLinked="1"/>
        <c:majorTickMark val="out"/>
        <c:minorTickMark val="none"/>
        <c:tickLblPos val="nextTo"/>
        <c:crossAx val="10449088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3312249357155235"/>
          <c:y val="0.50350536956330816"/>
          <c:w val="0.21329600614643987"/>
          <c:h val="0.16303863004507871"/>
        </c:manualLayout>
      </c:layout>
      <c:overlay val="0"/>
      <c:txPr>
        <a:bodyPr/>
        <a:lstStyle/>
        <a:p>
          <a:pPr>
            <a:defRPr b="1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/>
            </a:pPr>
            <a:r>
              <a:rPr lang="ru-RU" sz="1600" b="1" dirty="0">
                <a:effectLst/>
              </a:rPr>
              <a:t>Структура долга (тыс. руб.)</a:t>
            </a:r>
            <a:endParaRPr lang="ru-RU" sz="1600" dirty="0">
              <a:effectLst/>
            </a:endParaRP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Лист1!$A$4</c:f>
              <c:strCache>
                <c:ptCount val="1"/>
                <c:pt idx="0">
                  <c:v>Кредиты коммерческих банков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dLbl>
              <c:idx val="0"/>
              <c:layout>
                <c:manualLayout>
                  <c:x val="1.9161849081793941E-2"/>
                  <c:y val="6.8715296295488093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30147,</a:t>
                    </a:r>
                    <a:r>
                      <a:rPr lang="ru-RU" dirty="0" smtClean="0"/>
                      <a:t>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3687035058424241E-2"/>
                  <c:y val="2.290509876516186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737407011684848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64244420701090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Лист1!$B$3:$E$3</c:f>
              <c:strCache>
                <c:ptCount val="4"/>
                <c:pt idx="0">
                  <c:v>2016 г.</c:v>
                </c:pt>
                <c:pt idx="1">
                  <c:v>2017 г.</c:v>
                </c:pt>
                <c:pt idx="2">
                  <c:v>2018 г.</c:v>
                </c:pt>
                <c:pt idx="3">
                  <c:v>2019 г.</c:v>
                </c:pt>
              </c:strCache>
            </c:strRef>
          </c:cat>
          <c:val>
            <c:numRef>
              <c:f>Лист1!$B$4:$E$4</c:f>
              <c:numCache>
                <c:formatCode>0.0</c:formatCode>
                <c:ptCount val="4"/>
                <c:pt idx="0">
                  <c:v>30147.5</c:v>
                </c:pt>
                <c:pt idx="1">
                  <c:v>27180.5</c:v>
                </c:pt>
                <c:pt idx="2">
                  <c:v>45259.6</c:v>
                </c:pt>
                <c:pt idx="3">
                  <c:v>34984.6</c:v>
                </c:pt>
              </c:numCache>
            </c:numRef>
          </c:val>
        </c:ser>
        <c:ser>
          <c:idx val="1"/>
          <c:order val="1"/>
          <c:tx>
            <c:strRef>
              <c:f>Лист1!$A$5</c:f>
              <c:strCache>
                <c:ptCount val="1"/>
                <c:pt idx="0">
                  <c:v>Кредитные ресурсы из областного бюджета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layout>
                <c:manualLayout>
                  <c:x val="2.4636663105163648E-2"/>
                  <c:y val="8.3984391944067727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64244420701090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368703505842424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094962804673940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Лист1!$B$3:$E$3</c:f>
              <c:strCache>
                <c:ptCount val="4"/>
                <c:pt idx="0">
                  <c:v>2016 г.</c:v>
                </c:pt>
                <c:pt idx="1">
                  <c:v>2017 г.</c:v>
                </c:pt>
                <c:pt idx="2">
                  <c:v>2018 г.</c:v>
                </c:pt>
                <c:pt idx="3">
                  <c:v>2019 г.</c:v>
                </c:pt>
              </c:strCache>
            </c:strRef>
          </c:cat>
          <c:val>
            <c:numRef>
              <c:f>Лист1!$B$5:$E$5</c:f>
              <c:numCache>
                <c:formatCode>0.0</c:formatCode>
                <c:ptCount val="4"/>
                <c:pt idx="0">
                  <c:v>66830</c:v>
                </c:pt>
                <c:pt idx="1">
                  <c:v>82759.100000000006</c:v>
                </c:pt>
                <c:pt idx="2">
                  <c:v>74323.7</c:v>
                </c:pt>
                <c:pt idx="3">
                  <c:v>83909.9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04552320"/>
        <c:axId val="104553472"/>
        <c:axId val="0"/>
      </c:bar3DChart>
      <c:catAx>
        <c:axId val="104552320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104553472"/>
        <c:crosses val="autoZero"/>
        <c:auto val="1"/>
        <c:lblAlgn val="ctr"/>
        <c:lblOffset val="100"/>
        <c:noMultiLvlLbl val="0"/>
      </c:catAx>
      <c:valAx>
        <c:axId val="104553472"/>
        <c:scaling>
          <c:orientation val="minMax"/>
        </c:scaling>
        <c:delete val="0"/>
        <c:axPos val="b"/>
        <c:numFmt formatCode="0.0" sourceLinked="1"/>
        <c:majorTickMark val="out"/>
        <c:minorTickMark val="none"/>
        <c:tickLblPos val="nextTo"/>
        <c:crossAx val="104552320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b="1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b="1"/>
            </a:pPr>
            <a:endParaRPr lang="ru-RU"/>
          </a:p>
        </c:txPr>
      </c:legendEntry>
      <c:layout>
        <c:manualLayout>
          <c:xMode val="edge"/>
          <c:yMode val="edge"/>
          <c:x val="0.58252495405143756"/>
          <c:y val="0.36422660032243903"/>
          <c:w val="0.30797876548116854"/>
          <c:h val="0.3120886438143522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rgbClr val="92D050"/>
            </a:solidFill>
          </c:spPr>
          <c:invertIfNegative val="0"/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Лист1!$B$11:$B$14</c:f>
              <c:strCache>
                <c:ptCount val="4"/>
                <c:pt idx="0">
                  <c:v>2016г.</c:v>
                </c:pt>
                <c:pt idx="1">
                  <c:v>2017г.</c:v>
                </c:pt>
                <c:pt idx="2">
                  <c:v>2018г.</c:v>
                </c:pt>
                <c:pt idx="3">
                  <c:v>2019г.</c:v>
                </c:pt>
              </c:strCache>
            </c:strRef>
          </c:cat>
          <c:val>
            <c:numRef>
              <c:f>Лист1!$C$11:$C$14</c:f>
              <c:numCache>
                <c:formatCode>0.0%</c:formatCode>
                <c:ptCount val="4"/>
                <c:pt idx="0">
                  <c:v>0.78200000000000003</c:v>
                </c:pt>
                <c:pt idx="1">
                  <c:v>0.93200000000000005</c:v>
                </c:pt>
                <c:pt idx="2">
                  <c:v>0.94099999999999995</c:v>
                </c:pt>
                <c:pt idx="3">
                  <c:v>0.92900000000000005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104590720"/>
        <c:axId val="104597760"/>
        <c:axId val="0"/>
      </c:bar3DChart>
      <c:catAx>
        <c:axId val="10459072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104597760"/>
        <c:crosses val="autoZero"/>
        <c:auto val="1"/>
        <c:lblAlgn val="ctr"/>
        <c:lblOffset val="100"/>
        <c:noMultiLvlLbl val="0"/>
      </c:catAx>
      <c:valAx>
        <c:axId val="104597760"/>
        <c:scaling>
          <c:orientation val="minMax"/>
        </c:scaling>
        <c:delete val="0"/>
        <c:axPos val="l"/>
        <c:numFmt formatCode="0.0%" sourceLinked="1"/>
        <c:majorTickMark val="out"/>
        <c:minorTickMark val="none"/>
        <c:tickLblPos val="nextTo"/>
        <c:crossAx val="10459072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0.23125</cdr:x>
      <cdr:y>0.8941</cdr:y>
    </cdr:from>
    <cdr:to>
      <cdr:x>0.74583</cdr:x>
      <cdr:y>0.97049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057275" y="2452688"/>
          <a:ext cx="2352675" cy="2095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endParaRPr lang="ru-RU" sz="1100"/>
        </a:p>
      </cdr:txBody>
    </cdr:sp>
  </cdr:relSizeAnchor>
  <cdr:relSizeAnchor xmlns:cdr="http://schemas.openxmlformats.org/drawingml/2006/chartDrawing">
    <cdr:from>
      <cdr:x>0.17697</cdr:x>
      <cdr:y>0.87369</cdr:y>
    </cdr:from>
    <cdr:to>
      <cdr:x>0.76622</cdr:x>
      <cdr:y>0.9848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836760" y="2296846"/>
          <a:ext cx="2786082" cy="29209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400" b="1" dirty="0" smtClean="0"/>
            <a:t>Всего доходов 498,4 </a:t>
          </a:r>
          <a:r>
            <a:rPr lang="ru-RU" sz="1400" b="1" dirty="0"/>
            <a:t>млн. руб.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0.17188</cdr:x>
      <cdr:y>0.86965</cdr:y>
    </cdr:from>
    <cdr:to>
      <cdr:x>0.79401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85818" y="2357454"/>
          <a:ext cx="2844381" cy="33664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400" b="1" dirty="0" smtClean="0"/>
            <a:t>Всего доходов 566,3 </a:t>
          </a:r>
          <a:r>
            <a:rPr lang="ru-RU" sz="1400" b="1" dirty="0"/>
            <a:t>млн. руб.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19413" cy="493713"/>
          </a:xfrm>
          <a:prstGeom prst="rect">
            <a:avLst/>
          </a:prstGeom>
        </p:spPr>
        <p:txBody>
          <a:bodyPr vert="horz" lIns="91437" tIns="45718" rIns="91437" bIns="45718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4763" y="1"/>
            <a:ext cx="2919412" cy="493713"/>
          </a:xfrm>
          <a:prstGeom prst="rect">
            <a:avLst/>
          </a:prstGeom>
        </p:spPr>
        <p:txBody>
          <a:bodyPr vert="horz" lIns="91437" tIns="45718" rIns="91437" bIns="45718" rtlCol="0"/>
          <a:lstStyle>
            <a:lvl1pPr algn="r">
              <a:defRPr sz="1200"/>
            </a:lvl1pPr>
          </a:lstStyle>
          <a:p>
            <a:fld id="{18CE2DAD-4859-4B5D-9E7E-9860F77F300E}" type="datetimeFigureOut">
              <a:rPr lang="ru-RU" smtClean="0"/>
              <a:pPr/>
              <a:t>25.04.2019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0113" y="739775"/>
            <a:ext cx="4935537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7" tIns="45718" rIns="91437" bIns="4571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101" y="4686300"/>
            <a:ext cx="5389563" cy="4440238"/>
          </a:xfrm>
          <a:prstGeom prst="rect">
            <a:avLst/>
          </a:prstGeom>
        </p:spPr>
        <p:txBody>
          <a:bodyPr vert="horz" lIns="91437" tIns="45718" rIns="91437" bIns="45718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1014"/>
            <a:ext cx="2919413" cy="493712"/>
          </a:xfrm>
          <a:prstGeom prst="rect">
            <a:avLst/>
          </a:prstGeom>
        </p:spPr>
        <p:txBody>
          <a:bodyPr vert="horz" lIns="91437" tIns="45718" rIns="91437" bIns="45718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4763" y="9371014"/>
            <a:ext cx="2919412" cy="493712"/>
          </a:xfrm>
          <a:prstGeom prst="rect">
            <a:avLst/>
          </a:prstGeom>
        </p:spPr>
        <p:txBody>
          <a:bodyPr vert="horz" lIns="91437" tIns="45718" rIns="91437" bIns="45718" rtlCol="0" anchor="b"/>
          <a:lstStyle>
            <a:lvl1pPr algn="r">
              <a:defRPr sz="1200"/>
            </a:lvl1pPr>
          </a:lstStyle>
          <a:p>
            <a:fld id="{E0557607-0A89-4906-86A9-3D864F023C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1194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557607-0A89-4906-86A9-3D864F023C83}" type="slidenum">
              <a:rPr lang="ru-RU" smtClean="0"/>
              <a:pPr/>
              <a:t>16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FA286CE2-6337-405C-9E67-220E656AA73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C3BC29-1665-4B07-8E9F-9D5873F7C6D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DD0B01-40AB-449E-9317-636DCB8C3E5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658F60-DAFD-484F-9B05-547572ADCA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98F4CE-5E60-4F2F-93A1-FBACE2A1CF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8334ABFF-47CA-45B0-AF18-1997F09CC78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BAFCEC-CBC8-494A-B593-004D1D96D0C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AFCD4C-DA06-4F26-B391-9E699CABA86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pPr>
              <a:defRPr/>
            </a:pPr>
            <a:fld id="{3FCD9206-9CAB-4A2F-8CE1-B9548F76065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1A487B-02C9-4CB8-9980-533631822FE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20DF40-1AA6-4078-A7F2-70847B79C88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FC6788-AB12-4120-80A3-8FF0B3FC4AD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ECFAB6-34D3-4B32-841A-3B3E0B173B6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7EB6B244-CB6D-475B-8348-EACDADCA78A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381000" y="5374977"/>
            <a:ext cx="8458200" cy="1222375"/>
          </a:xfrm>
        </p:spPr>
        <p:txBody>
          <a:bodyPr>
            <a:noAutofit/>
          </a:bodyPr>
          <a:lstStyle/>
          <a:p>
            <a:r>
              <a:rPr lang="ru-RU" sz="2800" b="1" dirty="0"/>
              <a:t>Доклад об исполнении бюджета городского округа октябрьск </a:t>
            </a:r>
            <a:r>
              <a:rPr lang="ru-RU" sz="2800" b="1" dirty="0" smtClean="0"/>
              <a:t>за 2018 </a:t>
            </a:r>
            <a:r>
              <a:rPr lang="ru-RU" sz="2800" b="1" dirty="0"/>
              <a:t>год</a:t>
            </a:r>
          </a:p>
        </p:txBody>
      </p:sp>
      <p:pic>
        <p:nvPicPr>
          <p:cNvPr id="1027" name="Picture 3" descr="\\Server\Бюджетные заявки2007\2019 год\Лучшая муниципальная практика\коллаж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8" t="1527" r="1612" b="1940"/>
          <a:stretch/>
        </p:blipFill>
        <p:spPr bwMode="auto">
          <a:xfrm>
            <a:off x="899592" y="68238"/>
            <a:ext cx="7438795" cy="5232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69894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6596" y="-27384"/>
            <a:ext cx="8092008" cy="1148953"/>
          </a:xfrm>
        </p:spPr>
        <p:txBody>
          <a:bodyPr>
            <a:noAutofit/>
          </a:bodyPr>
          <a:lstStyle/>
          <a:p>
            <a:r>
              <a:rPr lang="ru-RU" sz="2400" dirty="0"/>
              <a:t>Анализ задолженности в бюджет городского округа Октябрьск по налоговым и неналоговым </a:t>
            </a:r>
            <a:r>
              <a:rPr lang="ru-RU" sz="2400" dirty="0" smtClean="0"/>
              <a:t>доходам на 01.01.2019 года</a:t>
            </a:r>
            <a:endParaRPr lang="ru-RU" sz="2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719137" cy="84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4326636"/>
              </p:ext>
            </p:extLst>
          </p:nvPr>
        </p:nvGraphicFramePr>
        <p:xfrm>
          <a:off x="2699792" y="4581128"/>
          <a:ext cx="4032448" cy="92964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2423085"/>
                <a:gridCol w="1609363"/>
              </a:tblGrid>
              <a:tr h="3600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 smtClean="0">
                          <a:effectLst/>
                        </a:rPr>
                        <a:t>Задолженность по налоговым доходам на 01.01.2019 г.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2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29899,4</a:t>
                      </a:r>
                      <a:r>
                        <a:rPr kumimoji="0" lang="ru-RU" sz="1200" b="1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тыс. руб.</a:t>
                      </a:r>
                      <a:endParaRPr kumimoji="0" lang="ru-RU" sz="12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</a:tr>
              <a:tr h="360040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u="none" strike="noStrike" dirty="0" smtClean="0">
                          <a:effectLst/>
                        </a:rPr>
                        <a:t>Задолженность по неналоговым доходам </a:t>
                      </a: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u="none" strike="noStrike" dirty="0" smtClean="0">
                          <a:effectLst/>
                        </a:rPr>
                        <a:t>на 01.01.2019 г.</a:t>
                      </a:r>
                      <a:endParaRPr lang="ru-RU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 smtClean="0">
                          <a:effectLst/>
                        </a:rPr>
                        <a:t>2596,1 тыс</a:t>
                      </a:r>
                      <a:r>
                        <a:rPr lang="ru-RU" sz="1200" b="1" u="none" strike="noStrike" dirty="0">
                          <a:effectLst/>
                        </a:rPr>
                        <a:t>. руб.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271571" y="5661248"/>
            <a:ext cx="8548901" cy="1008112"/>
          </a:xfrm>
          <a:prstGeom prst="round2Diag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Проведено 26 межведомственных комиссий по работе с налогоплательщиками, имеющими задолженность по платежам в бюджет городского округа Октябрьск и внебюджетные фонды. Сумма, поступившая дополнительно в бюджет составила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2832,1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</a:p>
        </p:txBody>
      </p:sp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28142605"/>
              </p:ext>
            </p:extLst>
          </p:nvPr>
        </p:nvGraphicFramePr>
        <p:xfrm>
          <a:off x="395536" y="1124744"/>
          <a:ext cx="8568952" cy="34843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4283968" y="1462945"/>
            <a:ext cx="96725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latin typeface="+mj-lt"/>
                <a:cs typeface="Times New Roman" panose="02020603050405020304" pitchFamily="18" charset="0"/>
              </a:rPr>
              <a:t>тыс. руб.</a:t>
            </a:r>
          </a:p>
        </p:txBody>
      </p:sp>
    </p:spTree>
    <p:extLst>
      <p:ext uri="{BB962C8B-B14F-4D97-AF65-F5344CB8AC3E}">
        <p14:creationId xmlns:p14="http://schemas.microsoft.com/office/powerpoint/2010/main" val="268868103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9512" y="240228"/>
            <a:ext cx="8784976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 smtClean="0"/>
              <a:t>    Администрацией </a:t>
            </a:r>
            <a:r>
              <a:rPr lang="ru-RU" sz="1200" dirty="0"/>
              <a:t>городского округа Октябрьск постоянно проводится мониторинг недоимки налоговых и неналоговых доходов бюджета.</a:t>
            </a:r>
          </a:p>
          <a:p>
            <a:pPr algn="just"/>
            <a:r>
              <a:rPr lang="ru-RU" sz="1200" dirty="0"/>
              <a:t> </a:t>
            </a:r>
          </a:p>
          <a:p>
            <a:pPr algn="just"/>
            <a:r>
              <a:rPr lang="ru-RU" sz="1200" dirty="0" smtClean="0"/>
              <a:t>    По </a:t>
            </a:r>
            <a:r>
              <a:rPr lang="ru-RU" sz="1200" dirty="0"/>
              <a:t>сведениям  налоговой инспекции, по состоянию на 01.01.2019 г. сумма недоимки по налоговым платежам в бюджет городского округа составила 29899,4 тыс. рублей, в том числе:</a:t>
            </a:r>
          </a:p>
          <a:p>
            <a:pPr algn="just"/>
            <a:r>
              <a:rPr lang="ru-RU" sz="1200" dirty="0" smtClean="0"/>
              <a:t>    земельный </a:t>
            </a:r>
            <a:r>
              <a:rPr lang="ru-RU" sz="1200" dirty="0"/>
              <a:t>налог – 20568,0 тыс. рублей,</a:t>
            </a:r>
          </a:p>
          <a:p>
            <a:pPr algn="just"/>
            <a:r>
              <a:rPr lang="ru-RU" sz="1200" dirty="0" smtClean="0"/>
              <a:t>    налог </a:t>
            </a:r>
            <a:r>
              <a:rPr lang="ru-RU" sz="1200" dirty="0"/>
              <a:t>на доходы физических лиц – 5024,4 тыс. рублей,</a:t>
            </a:r>
          </a:p>
          <a:p>
            <a:pPr algn="just"/>
            <a:r>
              <a:rPr lang="ru-RU" sz="1200" dirty="0" smtClean="0"/>
              <a:t>    налог </a:t>
            </a:r>
            <a:r>
              <a:rPr lang="ru-RU" sz="1200" dirty="0"/>
              <a:t>на имущество физических лиц – 3407,0 тыс. рублей,</a:t>
            </a:r>
          </a:p>
          <a:p>
            <a:pPr algn="just"/>
            <a:r>
              <a:rPr lang="ru-RU" sz="1200" dirty="0" smtClean="0"/>
              <a:t>    единый </a:t>
            </a:r>
            <a:r>
              <a:rPr lang="ru-RU" sz="1200" dirty="0"/>
              <a:t>налог на вмененный доход – 900,0 тыс. рублей.</a:t>
            </a:r>
          </a:p>
          <a:p>
            <a:pPr algn="just"/>
            <a:r>
              <a:rPr lang="ru-RU" sz="1200" dirty="0" smtClean="0"/>
              <a:t>    недоимка </a:t>
            </a:r>
            <a:r>
              <a:rPr lang="ru-RU" sz="1200" dirty="0"/>
              <a:t>по неналоговым доходам составила 2596,1 тыс. рублей.</a:t>
            </a:r>
          </a:p>
          <a:p>
            <a:pPr algn="just"/>
            <a:r>
              <a:rPr lang="ru-RU" sz="1200" dirty="0" smtClean="0"/>
              <a:t>   С </a:t>
            </a:r>
            <a:r>
              <a:rPr lang="ru-RU" sz="1200" dirty="0"/>
              <a:t>целью увеличения поступлений в доход бюджета городского округа Октябрьск и снижения недоимки в Администрации </a:t>
            </a:r>
            <a:r>
              <a:rPr lang="ru-RU" sz="1200" dirty="0" smtClean="0"/>
              <a:t> городского </a:t>
            </a:r>
            <a:r>
              <a:rPr lang="ru-RU" sz="1200" dirty="0"/>
              <a:t>округа Октябрьск продолжает свою работу межведомственная комиссия по работе с налогоплательщиками, имеющими задолженность по уплате налогов и сборов в бюджет городского округа.</a:t>
            </a:r>
          </a:p>
          <a:p>
            <a:pPr algn="just"/>
            <a:r>
              <a:rPr lang="ru-RU" sz="1200" dirty="0"/>
              <a:t> </a:t>
            </a:r>
            <a:r>
              <a:rPr lang="ru-RU" sz="1200" dirty="0" smtClean="0"/>
              <a:t>   Проведено </a:t>
            </a:r>
            <a:r>
              <a:rPr lang="ru-RU" sz="1200" dirty="0"/>
              <a:t>26 межведомственных комиссий по работе с налогоплательщиками, имеющими задолженность по платежам в бюджет городского округа Октябрьск и внебюджетные фонды. Сумма, поступившая дополнительно в бюджет составила 2832,1 тыс. рублей, в том числе по: </a:t>
            </a:r>
          </a:p>
          <a:p>
            <a:pPr algn="just"/>
            <a:r>
              <a:rPr lang="ru-RU" sz="1200" dirty="0" smtClean="0"/>
              <a:t>    ЕНВД – </a:t>
            </a:r>
            <a:r>
              <a:rPr lang="ru-RU" sz="1200" dirty="0"/>
              <a:t>27,6 тыс. рублей;</a:t>
            </a:r>
          </a:p>
          <a:p>
            <a:pPr algn="just"/>
            <a:r>
              <a:rPr lang="ru-RU" sz="1200" dirty="0" smtClean="0"/>
              <a:t>    аренде </a:t>
            </a:r>
            <a:r>
              <a:rPr lang="ru-RU" sz="1200" dirty="0"/>
              <a:t>земли – 161,1 тыс. рублей;</a:t>
            </a:r>
          </a:p>
          <a:p>
            <a:pPr algn="just"/>
            <a:r>
              <a:rPr lang="ru-RU" sz="1200" dirty="0" smtClean="0"/>
              <a:t>    земельному </a:t>
            </a:r>
            <a:r>
              <a:rPr lang="ru-RU" sz="1200" dirty="0"/>
              <a:t>налогу - 2313,2 тыс. рублей;</a:t>
            </a:r>
          </a:p>
          <a:p>
            <a:pPr algn="just"/>
            <a:r>
              <a:rPr lang="ru-RU" sz="1200" dirty="0" smtClean="0"/>
              <a:t>    налогу </a:t>
            </a:r>
            <a:r>
              <a:rPr lang="ru-RU" sz="1200" dirty="0"/>
              <a:t>на имущество физических лиц – 16,4 тыс. рублей;</a:t>
            </a:r>
          </a:p>
          <a:p>
            <a:pPr algn="just"/>
            <a:r>
              <a:rPr lang="ru-RU" sz="1200" dirty="0" smtClean="0"/>
              <a:t>    транспортному </a:t>
            </a:r>
            <a:r>
              <a:rPr lang="ru-RU" sz="1200" dirty="0"/>
              <a:t>налогу – 14,8 тыс. рублей;</a:t>
            </a:r>
          </a:p>
          <a:p>
            <a:pPr algn="just"/>
            <a:r>
              <a:rPr lang="ru-RU" sz="1200" dirty="0" smtClean="0"/>
              <a:t>    НДФЛ – </a:t>
            </a:r>
            <a:r>
              <a:rPr lang="ru-RU" sz="1200" dirty="0"/>
              <a:t>299,0 тыс. рублей.</a:t>
            </a:r>
          </a:p>
          <a:p>
            <a:pPr algn="just"/>
            <a:r>
              <a:rPr lang="ru-RU" sz="1200" dirty="0"/>
              <a:t> </a:t>
            </a:r>
          </a:p>
          <a:p>
            <a:pPr algn="just"/>
            <a:r>
              <a:rPr lang="ru-RU" sz="1200" dirty="0" smtClean="0"/>
              <a:t>    В </a:t>
            </a:r>
            <a:r>
              <a:rPr lang="ru-RU" sz="1200" dirty="0"/>
              <a:t>течение 2018 года работниками подразделений Администрации разнесено 5096 информационных писем налогоплательщикам, имеющим задолженность по местным налогам, проводилась работа с должниками по телефону, дополнительно поступило в бюджет 321,9 тыс. рублей.</a:t>
            </a:r>
          </a:p>
          <a:p>
            <a:pPr algn="just"/>
            <a:r>
              <a:rPr lang="ru-RU" sz="1200" dirty="0"/>
              <a:t>	 </a:t>
            </a:r>
          </a:p>
          <a:p>
            <a:pPr algn="just"/>
            <a:r>
              <a:rPr lang="ru-RU" sz="1200" dirty="0"/>
              <a:t> </a:t>
            </a:r>
            <a:r>
              <a:rPr lang="ru-RU" sz="1200" dirty="0" smtClean="0"/>
              <a:t>    В </a:t>
            </a:r>
            <a:r>
              <a:rPr lang="ru-RU" sz="1200" dirty="0"/>
              <a:t>результате проведенных мероприятий Комитетом имущественных отношений  дополнительно в бюджет городского округа поступило  894,0 тыс. рублей, в том числе:</a:t>
            </a:r>
          </a:p>
          <a:p>
            <a:pPr algn="just"/>
            <a:r>
              <a:rPr lang="ru-RU" sz="1200" dirty="0" smtClean="0"/>
              <a:t>     по  </a:t>
            </a:r>
            <a:r>
              <a:rPr lang="ru-RU" sz="1200" dirty="0"/>
              <a:t>проверкам муниципальным земельным контролем 176,0 тыс. рублей;</a:t>
            </a:r>
          </a:p>
          <a:p>
            <a:pPr algn="just"/>
            <a:r>
              <a:rPr lang="ru-RU" sz="1200" dirty="0" smtClean="0"/>
              <a:t>     по </a:t>
            </a:r>
            <a:r>
              <a:rPr lang="ru-RU" sz="1200" dirty="0"/>
              <a:t>выявлению неосновательного обогащения за пользование чужими денежными средствами (земельные участки без оформления) 221,4 тыс. рублей;</a:t>
            </a:r>
          </a:p>
          <a:p>
            <a:pPr algn="just"/>
            <a:r>
              <a:rPr lang="ru-RU" sz="1200" dirty="0" smtClean="0"/>
              <a:t>     по </a:t>
            </a:r>
            <a:r>
              <a:rPr lang="ru-RU" sz="1200" dirty="0"/>
              <a:t>передаче земельных участков из федеральной собственности в муниципальную собственность 496,6 тыс. рублей. </a:t>
            </a:r>
          </a:p>
          <a:p>
            <a:pPr algn="just"/>
            <a:r>
              <a:rPr lang="ru-RU" sz="1200" b="1" dirty="0"/>
              <a:t> </a:t>
            </a:r>
            <a:endParaRPr lang="ru-RU" sz="1200" dirty="0"/>
          </a:p>
          <a:p>
            <a:pPr algn="just">
              <a:lnSpc>
                <a:spcPct val="150000"/>
              </a:lnSpc>
            </a:pP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1444355694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5908" y="204593"/>
            <a:ext cx="7803976" cy="8382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Безвозмездные поступления за 2017-2018 годы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719137" cy="84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5491267"/>
              </p:ext>
            </p:extLst>
          </p:nvPr>
        </p:nvGraphicFramePr>
        <p:xfrm>
          <a:off x="6084168" y="5229200"/>
          <a:ext cx="2413000" cy="73152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609600"/>
                <a:gridCol w="1803400"/>
              </a:tblGrid>
              <a:tr h="36576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Года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Всего безвозмездных поступлений, тыс. руб.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 smtClean="0">
                          <a:effectLst/>
                        </a:rPr>
                        <a:t>2017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 smtClean="0">
                          <a:effectLst/>
                        </a:rPr>
                        <a:t>371 383,8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 smtClean="0">
                          <a:effectLst/>
                        </a:rPr>
                        <a:t>2018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438 319,0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</a:tbl>
          </a:graphicData>
        </a:graphic>
      </p:graphicFrame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4300853"/>
              </p:ext>
            </p:extLst>
          </p:nvPr>
        </p:nvGraphicFramePr>
        <p:xfrm>
          <a:off x="148019" y="1030015"/>
          <a:ext cx="7671772" cy="57770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6320739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3893" y="116632"/>
            <a:ext cx="8712968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 </a:t>
            </a:r>
            <a:r>
              <a:rPr lang="ru-RU" sz="1200" b="1" dirty="0" smtClean="0"/>
              <a:t>  </a:t>
            </a:r>
            <a:r>
              <a:rPr lang="ru-RU" sz="1200" dirty="0" smtClean="0"/>
              <a:t>Объем </a:t>
            </a:r>
            <a:r>
              <a:rPr lang="ru-RU" sz="1200" dirty="0"/>
              <a:t>безвозмездных поступлений из областного бюджета в 2018 году составил в сумме 438319,0 тыс. рублей, выше уточненных назначений  на 12064,3 тыс. рублей (426254,7 тыс. рублей), расхождение с решением думы связано:</a:t>
            </a:r>
          </a:p>
          <a:p>
            <a:pPr algn="just"/>
            <a:r>
              <a:rPr lang="ru-RU" sz="1200" dirty="0"/>
              <a:t>из областного бюджета поступили межбюджетные трансферты в сумме 75000 тыс. рублей   в    целях   реализации   проектов   создания   комфортной </a:t>
            </a:r>
            <a:r>
              <a:rPr lang="ru-RU" sz="1200" dirty="0" smtClean="0"/>
              <a:t>городской </a:t>
            </a:r>
            <a:r>
              <a:rPr lang="ru-RU" sz="1200" dirty="0"/>
              <a:t>среды в малых городах и исторических поселениях – победителях Всероссийского конкурса лучших проектов создания городской комфортной среды, которые поступили 26.12.2018 года после принятия изменений в бюджет городского округа на 2018 год и плановый период 2019-2020 годов от 13.12.2018 года.  Безвозмездных поступлений из областного бюджета недопоступило в сумме 63017,0 тыс. рублей, в том числе:</a:t>
            </a:r>
          </a:p>
          <a:p>
            <a:pPr algn="just"/>
            <a:r>
              <a:rPr lang="ru-RU" sz="1200" dirty="0"/>
              <a:t> </a:t>
            </a:r>
            <a:r>
              <a:rPr lang="ru-RU" sz="1200" dirty="0" smtClean="0"/>
              <a:t>  </a:t>
            </a:r>
            <a:r>
              <a:rPr lang="ru-RU" sz="1200" b="1" dirty="0" smtClean="0"/>
              <a:t>Дотации </a:t>
            </a:r>
            <a:r>
              <a:rPr lang="ru-RU" sz="1200" dirty="0"/>
              <a:t>из областного бюджета поступили в сумме 65350,2 тыс. рублей, при плановых годовых  назначениях 65350,2 тыс. рублей, или 100,0 %. Удельный вес к общему объему безвозмездных поступлений составил 14,9%.</a:t>
            </a:r>
          </a:p>
          <a:p>
            <a:pPr algn="just"/>
            <a:r>
              <a:rPr lang="ru-RU" sz="1200" b="1" dirty="0" smtClean="0"/>
              <a:t>   Субсидии </a:t>
            </a:r>
            <a:r>
              <a:rPr lang="ru-RU" sz="1200" dirty="0"/>
              <a:t>из областного бюджета поступили в сумме 271458,7 тыс. рублей, при плановых годовых  назначениях 334388,3 тыс. рублей, или 81,2 %. Удельный вес к общему объему безвозмездных поступлений составил 61,9%,  из них не поступили денежные средства по следующим направлениям:</a:t>
            </a:r>
          </a:p>
          <a:p>
            <a:pPr algn="just"/>
            <a:r>
              <a:rPr lang="ru-RU" sz="1200" dirty="0" smtClean="0"/>
              <a:t>    субсидии </a:t>
            </a:r>
            <a:r>
              <a:rPr lang="ru-RU" sz="1200" dirty="0"/>
              <a:t>на корректировку рабочего проекта строительства городских канализационных очистных сооружений г. </a:t>
            </a:r>
            <a:r>
              <a:rPr lang="ru-RU" sz="1200" dirty="0" smtClean="0"/>
              <a:t>     Октябрьска </a:t>
            </a:r>
            <a:r>
              <a:rPr lang="ru-RU" sz="1200" dirty="0"/>
              <a:t>в сумме 8306,0 тыс. рублей;</a:t>
            </a:r>
          </a:p>
          <a:p>
            <a:pPr algn="just"/>
            <a:r>
              <a:rPr lang="ru-RU" sz="1200" dirty="0" smtClean="0"/>
              <a:t>    субсидии </a:t>
            </a:r>
            <a:r>
              <a:rPr lang="ru-RU" sz="1200" dirty="0"/>
              <a:t>на капитальный ремонт водопроводных сетей от насосной станции №3 до ул. Мира, 167 до ул. Шмидта, 8 в </a:t>
            </a:r>
            <a:r>
              <a:rPr lang="ru-RU" sz="1200" dirty="0" smtClean="0"/>
              <a:t>г. </a:t>
            </a:r>
            <a:r>
              <a:rPr lang="ru-RU" sz="1200" dirty="0"/>
              <a:t>о. Октябрьск в сумме 52975,0 тыс. рублей;</a:t>
            </a:r>
          </a:p>
          <a:p>
            <a:pPr algn="just"/>
            <a:r>
              <a:rPr lang="ru-RU" sz="1200" dirty="0" smtClean="0"/>
              <a:t>    субсидия </a:t>
            </a:r>
            <a:r>
              <a:rPr lang="ru-RU" sz="1200" dirty="0"/>
              <a:t>из областного бюджета бюджетам  муниципальных образований в Самарской области на осуществление капитального ремонта зданий (помещений) муниципальных учреждений, осуществляющих деятельность в сфере культуры в сумме 1001,9 тыс. рублей.</a:t>
            </a:r>
          </a:p>
          <a:p>
            <a:pPr algn="just"/>
            <a:r>
              <a:rPr lang="ru-RU" sz="1200" b="1" dirty="0" smtClean="0"/>
              <a:t>    Субвенции</a:t>
            </a:r>
            <a:r>
              <a:rPr lang="ru-RU" sz="1200" dirty="0" smtClean="0"/>
              <a:t> </a:t>
            </a:r>
            <a:r>
              <a:rPr lang="ru-RU" sz="1200" dirty="0"/>
              <a:t>из областного бюджета поступили в сумме 20044,9 тыс. рублей, при плановых годовых  назначениях 20132,2 тыс. рублей, или 99,6 %. Удельный вес к  общему объему безвозмездных поступлений составил 4,6%.</a:t>
            </a:r>
          </a:p>
          <a:p>
            <a:pPr algn="just"/>
            <a:r>
              <a:rPr lang="ru-RU" sz="1200" dirty="0"/>
              <a:t> </a:t>
            </a:r>
            <a:r>
              <a:rPr lang="ru-RU" sz="1200" dirty="0" smtClean="0"/>
              <a:t>   </a:t>
            </a:r>
            <a:r>
              <a:rPr lang="ru-RU" sz="1200" b="1" dirty="0" smtClean="0"/>
              <a:t>Межбюджетные </a:t>
            </a:r>
            <a:r>
              <a:rPr lang="ru-RU" sz="1200" b="1" dirty="0"/>
              <a:t>трансферты </a:t>
            </a:r>
            <a:r>
              <a:rPr lang="ru-RU" sz="1200" dirty="0"/>
              <a:t>поступили в сумме</a:t>
            </a:r>
            <a:r>
              <a:rPr lang="ru-RU" sz="1200" b="1" dirty="0"/>
              <a:t> </a:t>
            </a:r>
            <a:r>
              <a:rPr lang="ru-RU" sz="1200" dirty="0"/>
              <a:t>80231,9 тыс. рублей при плановых годовых  назначениях 5232,0 тыс. рублей, или выше 200 %. Удельный вес к общему объему безвозмездных поступлений составил 18,3%, в связи с поступлением из областного бюджета межбюджетных трансфертов в целях реализации проекта создания комфортной городской среды в малых городах и исторических поселениях – победителя Всероссийского конкурса лучших проектов создания городской комфортной среды 75000,0 тыс. рублей. </a:t>
            </a:r>
          </a:p>
          <a:p>
            <a:pPr algn="just"/>
            <a:r>
              <a:rPr lang="ru-RU" sz="1200" b="1" dirty="0" smtClean="0"/>
              <a:t>     Прочие </a:t>
            </a:r>
            <a:r>
              <a:rPr lang="ru-RU" sz="1200" b="1" dirty="0"/>
              <a:t>безвозмездные поступления  </a:t>
            </a:r>
            <a:r>
              <a:rPr lang="ru-RU" sz="1200" dirty="0"/>
              <a:t>поступили в сумме 1233,3 тыс. рублей, при плановых годовых  назначениях 1152,0 тыс. рублей, или 107,1 %. Удельный вес к  общему объему безвозмездных поступлений составил 0,3%.</a:t>
            </a:r>
          </a:p>
          <a:p>
            <a:pPr algn="just"/>
            <a:r>
              <a:rPr lang="ru-RU" sz="1200" dirty="0"/>
              <a:t> </a:t>
            </a:r>
          </a:p>
          <a:p>
            <a:pPr algn="just"/>
            <a:r>
              <a:rPr lang="ru-RU" sz="1200" dirty="0" smtClean="0"/>
              <a:t>     Бюджетная </a:t>
            </a:r>
            <a:r>
              <a:rPr lang="ru-RU" sz="1200" dirty="0"/>
              <a:t>обеспеченность за счет налоговых и неналоговых доходов на одного жителя в 2018 году составила 4842,06 рублей, в 2017 году – 4798 рублей, рост 100,9%.</a:t>
            </a:r>
          </a:p>
          <a:p>
            <a:pPr algn="just"/>
            <a:r>
              <a:rPr lang="ru-RU" sz="1200" dirty="0"/>
              <a:t> </a:t>
            </a:r>
          </a:p>
          <a:p>
            <a:pPr algn="just"/>
            <a:r>
              <a:rPr lang="ru-RU" sz="1200" dirty="0" smtClean="0"/>
              <a:t>     Бюджетная </a:t>
            </a:r>
            <a:r>
              <a:rPr lang="ru-RU" sz="1200" dirty="0"/>
              <a:t>обеспеченность с учетом налоговых и неналоговых доходов, дотации и стимулирующих субсидий на одного жителя составила в 2018 году 21421,19 рублей, в 2017 году 11021 рублей, рост 194,4%</a:t>
            </a:r>
          </a:p>
          <a:p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1129797234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88640"/>
            <a:ext cx="7944944" cy="841248"/>
          </a:xfrm>
        </p:spPr>
        <p:txBody>
          <a:bodyPr>
            <a:noAutofit/>
          </a:bodyPr>
          <a:lstStyle/>
          <a:p>
            <a:r>
              <a:rPr lang="ru-RU" sz="3200" dirty="0"/>
              <a:t>источники финансирования дефицита </a:t>
            </a:r>
            <a:r>
              <a:rPr lang="ru-RU" sz="3200" dirty="0" smtClean="0"/>
              <a:t>бюджета г. о. Октябрьск</a:t>
            </a:r>
            <a:endParaRPr lang="ru-RU" sz="3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719137" cy="84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9427416"/>
              </p:ext>
            </p:extLst>
          </p:nvPr>
        </p:nvGraphicFramePr>
        <p:xfrm>
          <a:off x="251520" y="1412776"/>
          <a:ext cx="8640960" cy="307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56384"/>
                <a:gridCol w="1872208"/>
                <a:gridCol w="1800200"/>
                <a:gridCol w="1512168"/>
              </a:tblGrid>
              <a:tr h="23327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Наименование </a:t>
                      </a:r>
                    </a:p>
                  </a:txBody>
                  <a:tcPr marL="7620" marR="7620" marT="7620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Сумма, тыс. рублей</a:t>
                      </a: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Процент исполнения (%)</a:t>
                      </a:r>
                    </a:p>
                  </a:txBody>
                  <a:tcPr marL="7620" marR="7620" marT="7620" marB="0" anchor="ctr"/>
                </a:tc>
              </a:tr>
              <a:tr h="23327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план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исполнено</a:t>
                      </a:r>
                    </a:p>
                  </a:txBody>
                  <a:tcPr marL="7620" marR="7620" marT="762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08212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Погашение кредитов, предоставленных кредитными организациями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-10 275,0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-10 275,0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7620" marR="7620" marT="7620" marB="0" anchor="ctr"/>
                </a:tc>
              </a:tr>
              <a:tr h="457217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Получение бюджетных кредитов от других бюджетов бюджетной системы 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46 067,0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46 067,0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7620" marR="7620" marT="7620" marB="0" anchor="ctr"/>
                </a:tc>
              </a:tr>
              <a:tr h="457217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Погашение бюджетных кредитов, полученных от других бюджетов бюджетной системы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-36 480,8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-36 480,8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7620" marR="7620" marT="7620" marB="0" anchor="ctr"/>
                </a:tc>
              </a:tr>
              <a:tr h="608738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Изменение остатков средств на счетах по учету средств бюджета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7 053,0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-80 604,9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-1 142,8</a:t>
                      </a:r>
                    </a:p>
                  </a:txBody>
                  <a:tcPr marL="7620" marR="7620" marT="7620" marB="0" anchor="ctr"/>
                </a:tc>
              </a:tr>
              <a:tr h="457217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Результат исполнения бюджета (дефицит "-", профицит "+")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6 364,2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-81 293,7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241,2</a:t>
                      </a: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251520" y="4797152"/>
            <a:ext cx="8640960" cy="19236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400" dirty="0" smtClean="0"/>
              <a:t>      </a:t>
            </a:r>
            <a:r>
              <a:rPr lang="ru-RU" sz="1400" dirty="0"/>
              <a:t>Бюджет городского округа Октябрьск по итогам 2018 года исполнен с профицитом в сумме 81293,7 тыс. рублей. В  2018 году был досрочно    погашен, ранее предоставленный кредитной организацией кредит в сумме 10275,0 тыс. рублей.</a:t>
            </a:r>
          </a:p>
          <a:p>
            <a:pPr>
              <a:lnSpc>
                <a:spcPct val="150000"/>
              </a:lnSpc>
            </a:pPr>
            <a:r>
              <a:rPr lang="ru-RU" sz="1400" dirty="0" smtClean="0"/>
              <a:t>      Привлечено </a:t>
            </a:r>
            <a:r>
              <a:rPr lang="ru-RU" sz="1400" dirty="0"/>
              <a:t>бюджетных кредитов в сумме 46067,0 тыс. рублей, погашен бюджетный кредит  в сумме 36480,8 тыс. рублей.</a:t>
            </a:r>
          </a:p>
          <a:p>
            <a:pPr algn="just"/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22728108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7536" y="139480"/>
            <a:ext cx="7800928" cy="84124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Муниципальный долг городского округа октябрьск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719137" cy="84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436096" y="1208171"/>
            <a:ext cx="3024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/>
              <a:t>Объем долга к налоговым и неналоговым </a:t>
            </a:r>
            <a:r>
              <a:rPr lang="ru-RU" sz="1600" b="1" dirty="0" smtClean="0"/>
              <a:t>доходам</a:t>
            </a:r>
            <a:endParaRPr lang="ru-RU" sz="1600" b="1" dirty="0"/>
          </a:p>
        </p:txBody>
      </p:sp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4098611" y="4725144"/>
            <a:ext cx="4968552" cy="2016224"/>
          </a:xfrm>
          <a:prstGeom prst="round2Diag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dirty="0">
                <a:solidFill>
                  <a:schemeClr val="tx1"/>
                </a:solidFill>
              </a:rPr>
              <a:t>Муниципальный </a:t>
            </a:r>
            <a:r>
              <a:rPr lang="ru-RU" sz="1400" dirty="0" smtClean="0">
                <a:solidFill>
                  <a:schemeClr val="tx1"/>
                </a:solidFill>
              </a:rPr>
              <a:t>долг </a:t>
            </a:r>
            <a:r>
              <a:rPr lang="ru-RU" sz="1400" dirty="0">
                <a:solidFill>
                  <a:schemeClr val="tx1"/>
                </a:solidFill>
              </a:rPr>
              <a:t>на 01.01.2019 года составил 118894,5 тыс. рублей, или 92,9%  к налоговым и неналоговым доходам бюджета.</a:t>
            </a:r>
          </a:p>
          <a:p>
            <a:pPr algn="just"/>
            <a:r>
              <a:rPr lang="ru-RU" sz="1400" dirty="0">
                <a:solidFill>
                  <a:schemeClr val="tx1"/>
                </a:solidFill>
              </a:rPr>
              <a:t>В состав долга вошли:</a:t>
            </a:r>
          </a:p>
          <a:p>
            <a:pPr algn="just"/>
            <a:r>
              <a:rPr lang="ru-RU" sz="1400" dirty="0">
                <a:solidFill>
                  <a:schemeClr val="tx1"/>
                </a:solidFill>
              </a:rPr>
              <a:t>задолженность по кредитам коммерческого банка – 34984,6 тыс. рублей.</a:t>
            </a:r>
          </a:p>
          <a:p>
            <a:pPr algn="just"/>
            <a:r>
              <a:rPr lang="ru-RU" sz="1400" dirty="0">
                <a:solidFill>
                  <a:schemeClr val="tx1"/>
                </a:solidFill>
              </a:rPr>
              <a:t>Задолженность перед вышестоящим бюджетом – 83909,9 тыс. рублей.</a:t>
            </a:r>
          </a:p>
          <a:p>
            <a:pPr algn="just"/>
            <a:endParaRPr lang="ru-RU" sz="1400" dirty="0">
              <a:solidFill>
                <a:schemeClr val="tx1"/>
              </a:solidFill>
            </a:endParaRPr>
          </a:p>
        </p:txBody>
      </p:sp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29232634"/>
              </p:ext>
            </p:extLst>
          </p:nvPr>
        </p:nvGraphicFramePr>
        <p:xfrm>
          <a:off x="148597" y="1196751"/>
          <a:ext cx="4639427" cy="55446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27590895"/>
              </p:ext>
            </p:extLst>
          </p:nvPr>
        </p:nvGraphicFramePr>
        <p:xfrm>
          <a:off x="4367688" y="1781527"/>
          <a:ext cx="4678680" cy="28114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77397791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092"/>
          <p:cNvSpPr>
            <a:spLocks noGrp="1" noChangeArrowheads="1"/>
          </p:cNvSpPr>
          <p:nvPr>
            <p:ph type="title"/>
          </p:nvPr>
        </p:nvSpPr>
        <p:spPr>
          <a:xfrm>
            <a:off x="899592" y="260649"/>
            <a:ext cx="7797552" cy="504056"/>
          </a:xfrm>
        </p:spPr>
        <p:txBody>
          <a:bodyPr>
            <a:noAutofit/>
          </a:bodyPr>
          <a:lstStyle/>
          <a:p>
            <a:pPr eaLnBrk="1" hangingPunct="1"/>
            <a:r>
              <a:rPr lang="ru-RU" sz="1800" b="1" dirty="0" smtClean="0">
                <a:latin typeface="Times New Roman" pitchFamily="18" charset="0"/>
              </a:rPr>
              <a:t>Исполнение расходной части бюджета за 2018 год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0414288"/>
              </p:ext>
            </p:extLst>
          </p:nvPr>
        </p:nvGraphicFramePr>
        <p:xfrm>
          <a:off x="107504" y="782604"/>
          <a:ext cx="8928992" cy="60204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28392"/>
                <a:gridCol w="1008112"/>
                <a:gridCol w="864096"/>
                <a:gridCol w="792088"/>
                <a:gridCol w="720080"/>
                <a:gridCol w="720080"/>
                <a:gridCol w="648072"/>
                <a:gridCol w="648072"/>
              </a:tblGrid>
              <a:tr h="62686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Вид расходов</a:t>
                      </a:r>
                    </a:p>
                  </a:txBody>
                  <a:tcPr marL="7620" marR="7620" marT="762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Исполнение бюджета за 2017г.,               тыс. руб.</a:t>
                      </a:r>
                    </a:p>
                  </a:txBody>
                  <a:tcPr marL="7620" marR="7620" marT="762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Уточненные плановые показатели бюджета на 2018г.,                   тыс. руб.</a:t>
                      </a:r>
                    </a:p>
                  </a:txBody>
                  <a:tcPr marL="7620" marR="7620" marT="762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Исполнение бюджета за 2018г.,       тыс</a:t>
                      </a:r>
                      <a:r>
                        <a:rPr lang="ru-RU" sz="1000" b="1" i="0" u="none" strike="noStrike" dirty="0" smtClean="0">
                          <a:effectLst/>
                          <a:latin typeface="Times New Roman"/>
                        </a:rPr>
                        <a:t>. руб</a:t>
                      </a:r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.</a:t>
                      </a:r>
                    </a:p>
                  </a:txBody>
                  <a:tcPr marL="7620" marR="7620" marT="7620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Отклонения исполнения бюджета за 2018 г. к исполнению за 2017 г.</a:t>
                      </a: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Отклонения плановых показателей бюджета за 2018 г. к исполнению за 2018 г.</a:t>
                      </a: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1782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абсолютное тыс</a:t>
                      </a:r>
                      <a:r>
                        <a:rPr lang="ru-RU" sz="900" b="1" i="0" u="none" strike="noStrike" dirty="0" smtClean="0">
                          <a:effectLst/>
                          <a:latin typeface="Times New Roman"/>
                        </a:rPr>
                        <a:t>. руб.</a:t>
                      </a:r>
                      <a:endParaRPr lang="ru-RU" sz="9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абсолютное тыс</a:t>
                      </a:r>
                      <a:r>
                        <a:rPr lang="ru-RU" sz="900" b="1" i="0" u="none" strike="noStrike" dirty="0" smtClean="0">
                          <a:effectLst/>
                          <a:latin typeface="Times New Roman"/>
                        </a:rPr>
                        <a:t>. руб.</a:t>
                      </a:r>
                      <a:endParaRPr lang="ru-RU" sz="9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%</a:t>
                      </a:r>
                    </a:p>
                  </a:txBody>
                  <a:tcPr marL="7620" marR="7620" marT="7620" marB="0" anchor="ctr"/>
                </a:tc>
              </a:tr>
              <a:tr h="14319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4-2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4 /2 * 100%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4-3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4 / 3 * 100%</a:t>
                      </a:r>
                    </a:p>
                  </a:txBody>
                  <a:tcPr marL="7620" marR="7620" marT="7620" marB="0" anchor="ctr"/>
                </a:tc>
              </a:tr>
              <a:tr h="175225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Общегосударственные расходы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imes New Roman"/>
                        </a:rPr>
                        <a:t>88036</a:t>
                      </a: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99521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97704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imes New Roman"/>
                        </a:rPr>
                        <a:t>9668</a:t>
                      </a: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imes New Roman"/>
                        </a:rPr>
                        <a:t>111,0</a:t>
                      </a: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-1817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98,2</a:t>
                      </a:r>
                    </a:p>
                  </a:txBody>
                  <a:tcPr marL="7620" marR="7620" marT="7620" marB="0" anchor="ctr"/>
                </a:tc>
              </a:tr>
              <a:tr h="175225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в том числе областные средства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12556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19617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19017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6461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151,5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-600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96,9</a:t>
                      </a:r>
                    </a:p>
                  </a:txBody>
                  <a:tcPr marL="7620" marR="7620" marT="7620" marB="0" anchor="ctr"/>
                </a:tc>
              </a:tr>
              <a:tr h="175225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Национальная оборона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931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1039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1039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108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111,6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7620" marR="7620" marT="7620" marB="0" anchor="ctr"/>
                </a:tc>
              </a:tr>
              <a:tr h="175225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в том числе областные средства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931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1039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1039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108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111,6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7620" marR="7620" marT="7620" marB="0" anchor="ctr"/>
                </a:tc>
              </a:tr>
              <a:tr h="175225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imes New Roman"/>
                        </a:rPr>
                        <a:t>4300</a:t>
                      </a: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4566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4376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imes New Roman"/>
                        </a:rPr>
                        <a:t>76</a:t>
                      </a: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imes New Roman"/>
                        </a:rPr>
                        <a:t>101,8</a:t>
                      </a: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-190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95,8</a:t>
                      </a:r>
                    </a:p>
                  </a:txBody>
                  <a:tcPr marL="7620" marR="7620" marT="7620" marB="0" anchor="ctr"/>
                </a:tc>
              </a:tr>
              <a:tr h="175225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в том числе областные средства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1429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485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485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-944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33,9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7620" marR="7620" marT="7620" marB="0" anchor="ctr"/>
                </a:tc>
              </a:tr>
              <a:tr h="231513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Национальная экономика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imes New Roman"/>
                        </a:rPr>
                        <a:t>58935</a:t>
                      </a: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62169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61606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imes New Roman"/>
                        </a:rPr>
                        <a:t>2671</a:t>
                      </a: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imes New Roman"/>
                        </a:rPr>
                        <a:t>104,5</a:t>
                      </a: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-563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99,1</a:t>
                      </a:r>
                    </a:p>
                  </a:txBody>
                  <a:tcPr marL="7620" marR="7620" marT="7620" marB="0" anchor="ctr"/>
                </a:tc>
              </a:tr>
              <a:tr h="175225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в том числе областные средства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imes New Roman"/>
                        </a:rPr>
                        <a:t>50824</a:t>
                      </a: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53542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53174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imes New Roman"/>
                        </a:rPr>
                        <a:t>2350</a:t>
                      </a: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imes New Roman"/>
                        </a:rPr>
                        <a:t>104,6</a:t>
                      </a: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-368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99,3</a:t>
                      </a:r>
                    </a:p>
                  </a:txBody>
                  <a:tcPr marL="7620" marR="7620" marT="7620" marB="0" anchor="ctr"/>
                </a:tc>
              </a:tr>
              <a:tr h="175225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Жилищно-коммунальное хозяйство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imes New Roman"/>
                        </a:rPr>
                        <a:t>138734</a:t>
                      </a: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217341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149631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imes New Roman"/>
                        </a:rPr>
                        <a:t>10897</a:t>
                      </a: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imes New Roman"/>
                        </a:rPr>
                        <a:t>107,9</a:t>
                      </a: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-67710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68,8</a:t>
                      </a:r>
                    </a:p>
                  </a:txBody>
                  <a:tcPr marL="7620" marR="7620" marT="7620" marB="0" anchor="ctr"/>
                </a:tc>
              </a:tr>
              <a:tr h="175225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в том числе областные средства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imes New Roman"/>
                        </a:rPr>
                        <a:t>88414</a:t>
                      </a: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172356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111013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imes New Roman"/>
                        </a:rPr>
                        <a:t>22599</a:t>
                      </a: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imes New Roman"/>
                        </a:rPr>
                        <a:t>125,6</a:t>
                      </a: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-61343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64,4</a:t>
                      </a:r>
                    </a:p>
                  </a:txBody>
                  <a:tcPr marL="7620" marR="7620" marT="7620" marB="0" anchor="ctr"/>
                </a:tc>
              </a:tr>
              <a:tr h="236906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Охрана окружающей среды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200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606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606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406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303,0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7620" marR="7620" marT="7620" marB="0" anchor="ctr"/>
                </a:tc>
              </a:tr>
              <a:tr h="175225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Образование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130318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65883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64542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-</a:t>
                      </a:r>
                      <a:r>
                        <a:rPr lang="ru-RU" sz="1000" b="0" i="0" u="none" strike="noStrike" dirty="0" smtClean="0">
                          <a:effectLst/>
                          <a:latin typeface="Times New Roman"/>
                        </a:rPr>
                        <a:t>65776</a:t>
                      </a: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imes New Roman"/>
                        </a:rPr>
                        <a:t>49,5</a:t>
                      </a: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-1341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98,0</a:t>
                      </a:r>
                    </a:p>
                  </a:txBody>
                  <a:tcPr marL="7620" marR="7620" marT="7620" marB="0" anchor="ctr"/>
                </a:tc>
              </a:tr>
              <a:tr h="175225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в том числе областные средства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98497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37679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37679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-60818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38,3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7620" marR="7620" marT="7620" marB="0" anchor="ctr"/>
                </a:tc>
              </a:tr>
              <a:tr h="175225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Культура, кинематография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34839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57629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56463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imes New Roman"/>
                        </a:rPr>
                        <a:t>21624</a:t>
                      </a: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imes New Roman"/>
                        </a:rPr>
                        <a:t>162,1</a:t>
                      </a: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-1166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98,0</a:t>
                      </a:r>
                    </a:p>
                  </a:txBody>
                  <a:tcPr marL="7620" marR="7620" marT="7620" marB="0" anchor="ctr"/>
                </a:tc>
              </a:tr>
              <a:tr h="175225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в том числе областные средства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21629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43141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42111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20482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194,7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-1030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97,6</a:t>
                      </a:r>
                    </a:p>
                  </a:txBody>
                  <a:tcPr marL="7620" marR="7620" marT="7620" marB="0" anchor="ctr"/>
                </a:tc>
              </a:tr>
              <a:tr h="175225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Социальная политика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32048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33458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33110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imes New Roman"/>
                        </a:rPr>
                        <a:t>1062</a:t>
                      </a: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imes New Roman"/>
                        </a:rPr>
                        <a:t>103,3</a:t>
                      </a: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-348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99,0</a:t>
                      </a:r>
                    </a:p>
                  </a:txBody>
                  <a:tcPr marL="7620" marR="7620" marT="7620" marB="0" anchor="ctr"/>
                </a:tc>
              </a:tr>
              <a:tr h="175225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в том числе областные средства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27802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28887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28564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imes New Roman"/>
                        </a:rPr>
                        <a:t>762</a:t>
                      </a: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imes New Roman"/>
                        </a:rPr>
                        <a:t>102,7</a:t>
                      </a: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-323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98,9</a:t>
                      </a:r>
                    </a:p>
                  </a:txBody>
                  <a:tcPr marL="7620" marR="7620" marT="7620" marB="0" anchor="ctr"/>
                </a:tc>
              </a:tr>
              <a:tr h="175225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Физическая культура и спорт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7851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8729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8725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imes New Roman"/>
                        </a:rPr>
                        <a:t>874</a:t>
                      </a: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111,1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-4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7620" marR="7620" marT="7620" marB="0" anchor="ctr"/>
                </a:tc>
              </a:tr>
              <a:tr h="175225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в том числе областные средства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1459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3007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3007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1548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206,1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7620" marR="7620" marT="7620" marB="0" anchor="ctr"/>
                </a:tc>
              </a:tr>
              <a:tr h="175225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Средства массовой информации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1393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1489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1484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imes New Roman"/>
                        </a:rPr>
                        <a:t>91</a:t>
                      </a: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imes New Roman"/>
                        </a:rPr>
                        <a:t>106,5</a:t>
                      </a:r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-5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99,7</a:t>
                      </a:r>
                    </a:p>
                  </a:txBody>
                  <a:tcPr marL="7620" marR="7620" marT="7620" marB="0" anchor="ctr"/>
                </a:tc>
              </a:tr>
              <a:tr h="175225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в том числе областные средства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250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 </a:t>
                      </a:r>
                      <a:r>
                        <a:rPr lang="ru-RU" sz="1000" b="0" i="0" u="none" strike="noStrike" dirty="0" smtClean="0">
                          <a:effectLst/>
                          <a:latin typeface="Times New Roman"/>
                        </a:rPr>
                        <a:t>0</a:t>
                      </a: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imes New Roman"/>
                        </a:rPr>
                        <a:t>0</a:t>
                      </a:r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-250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620" marR="7620" marT="7620" marB="0" anchor="ctr"/>
                </a:tc>
              </a:tr>
              <a:tr h="175225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Обслуживание государственного и муниципального долга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5840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6080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5754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imes New Roman"/>
                        </a:rPr>
                        <a:t>-86</a:t>
                      </a: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imes New Roman"/>
                        </a:rPr>
                        <a:t>98,5</a:t>
                      </a: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-326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94,6</a:t>
                      </a:r>
                    </a:p>
                  </a:txBody>
                  <a:tcPr marL="7620" marR="7620" marT="7620" marB="0" anchor="ctr"/>
                </a:tc>
              </a:tr>
              <a:tr h="175225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Всего расходов, из них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503425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558510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485040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effectLst/>
                          <a:latin typeface="Times New Roman"/>
                        </a:rPr>
                        <a:t>-18385</a:t>
                      </a:r>
                      <a:endParaRPr lang="ru-RU" sz="10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effectLst/>
                          <a:latin typeface="Times New Roman"/>
                        </a:rPr>
                        <a:t>96,3</a:t>
                      </a:r>
                      <a:endParaRPr lang="ru-RU" sz="10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-73470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86,8</a:t>
                      </a:r>
                    </a:p>
                  </a:txBody>
                  <a:tcPr marL="7620" marR="7620" marT="7620" marB="0" anchor="ctr"/>
                </a:tc>
              </a:tr>
              <a:tr h="175225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 за счет средств областного бюджета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303791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359753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296089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imes New Roman"/>
                        </a:rPr>
                        <a:t>-7702</a:t>
                      </a: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imes New Roman"/>
                        </a:rPr>
                        <a:t>97,5</a:t>
                      </a: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-63664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82,3</a:t>
                      </a:r>
                    </a:p>
                  </a:txBody>
                  <a:tcPr marL="7620" marR="7620" marT="7620" marB="0" anchor="ctr"/>
                </a:tc>
              </a:tr>
              <a:tr h="91391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 за счет средств бюджета городского округа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199634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198757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188951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-</a:t>
                      </a:r>
                      <a:r>
                        <a:rPr lang="ru-RU" sz="1000" b="0" i="0" u="none" strike="noStrike" dirty="0" smtClean="0">
                          <a:effectLst/>
                          <a:latin typeface="Times New Roman"/>
                        </a:rPr>
                        <a:t>10683</a:t>
                      </a: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imes New Roman"/>
                        </a:rPr>
                        <a:t>94,6</a:t>
                      </a: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-9806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95,1</a:t>
                      </a: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77" y="44624"/>
            <a:ext cx="615464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504" y="908720"/>
            <a:ext cx="892899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/>
              <a:t>      </a:t>
            </a:r>
            <a:r>
              <a:rPr lang="ru-RU" sz="1600" dirty="0"/>
              <a:t>Расходы бюджета городского округа Октябрьск за 2018 год исполнены на 86,8%. При годовом уточненном плане 558510,0 тыс. руб.; кассовые расходы произведены в объеме 485040,0 тыс. рублей (за 2017 год показатели соответственно составили: 96,8 % при годовом плане 506949,0 тыс. рублей, кассовые расходы – 503425,0 тыс. рублей).  </a:t>
            </a:r>
          </a:p>
          <a:p>
            <a:pPr algn="just"/>
            <a:r>
              <a:rPr lang="ru-RU" sz="1600" dirty="0" smtClean="0"/>
              <a:t>      В </a:t>
            </a:r>
            <a:r>
              <a:rPr lang="ru-RU" sz="1600" dirty="0"/>
              <a:t>сравнении с 2017 годом  расходы в 2018 году произведены на 96,3%, или ниже на 18385 тыс. рублей. Объективной причиной исполнения бюджета 2018 года к 2017 году на таком уровне является снижение безвозмездных поступлений из областного бюджета на 2,5% (поступления составили в 2017 году – 303791 тыс. руб., в 2018 году – 296089 тыс. руб., ниже на 7702 тыс. руб.).</a:t>
            </a:r>
          </a:p>
          <a:p>
            <a:pPr algn="just"/>
            <a:r>
              <a:rPr lang="ru-RU" sz="1600" dirty="0" smtClean="0"/>
              <a:t>      Бюджет</a:t>
            </a:r>
            <a:r>
              <a:rPr lang="ru-RU" sz="1600" b="1" dirty="0" smtClean="0"/>
              <a:t> </a:t>
            </a:r>
            <a:r>
              <a:rPr lang="ru-RU" sz="1600" dirty="0"/>
              <a:t>городского округа в 2018 году исполнен:</a:t>
            </a:r>
          </a:p>
          <a:p>
            <a:pPr algn="just"/>
            <a:r>
              <a:rPr lang="ru-RU" sz="1600" dirty="0"/>
              <a:t>за счет собственных средств на 95,1%, в абсолютном показателе 188951,0 тыс. рублей.</a:t>
            </a:r>
          </a:p>
          <a:p>
            <a:pPr algn="just"/>
            <a:r>
              <a:rPr lang="ru-RU" sz="1600" dirty="0"/>
              <a:t>за счет средств от вышестоящих бюджетов на 82,3% или в объеме 296089,0 тыс. рублей. </a:t>
            </a:r>
          </a:p>
          <a:p>
            <a:pPr algn="just"/>
            <a:r>
              <a:rPr lang="ru-RU" sz="1600" dirty="0" smtClean="0"/>
              <a:t>      Исполнение </a:t>
            </a:r>
            <a:r>
              <a:rPr lang="ru-RU" sz="1600" dirty="0"/>
              <a:t>расходов             относительно   поступивших  средств (296736,0 тыс. рублей) в бюджет городского округа из вышестоящих бюджетов составило 99,8%. </a:t>
            </a:r>
          </a:p>
          <a:p>
            <a:pPr algn="just"/>
            <a:r>
              <a:rPr lang="ru-RU" sz="1600" dirty="0"/>
              <a:t>Не дополучены бюджетом целевые средства из вышестоящих бюджетов в общей сумме 63017 тыс. руб.   </a:t>
            </a:r>
          </a:p>
          <a:p>
            <a:pPr algn="just"/>
            <a:r>
              <a:rPr lang="ru-RU" sz="1600" dirty="0"/>
              <a:t> </a:t>
            </a:r>
          </a:p>
          <a:p>
            <a:pPr algn="just"/>
            <a:r>
              <a:rPr lang="ru-RU" sz="1600" dirty="0" smtClean="0"/>
              <a:t>      Финансирование </a:t>
            </a:r>
            <a:r>
              <a:rPr lang="ru-RU" sz="1600" dirty="0"/>
              <a:t>осуществлялось по 22 муниципальным программам в объеме 339090 тыс. руб. или 69,9 % к общему объему расходов бюджета. По отношению к 2017 году исполнение расходов в рамках муниципальных программ ниже на 12,3 %, в связи с недополученными субсидиями из областного бюджета.</a:t>
            </a:r>
          </a:p>
        </p:txBody>
      </p:sp>
    </p:spTree>
    <p:extLst>
      <p:ext uri="{BB962C8B-B14F-4D97-AF65-F5344CB8AC3E}">
        <p14:creationId xmlns:p14="http://schemas.microsoft.com/office/powerpoint/2010/main" val="721220129"/>
      </p:ext>
    </p:extLst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936635" y="188640"/>
            <a:ext cx="748883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kern="1200" cap="all" dirty="0" smtClean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itchFamily="18" charset="0"/>
                <a:ea typeface="+mj-ea"/>
                <a:cs typeface="+mj-cs"/>
              </a:rPr>
              <a:t>Удельный вес расходов бюджета </a:t>
            </a:r>
            <a:br>
              <a:rPr lang="ru-RU" sz="2400" b="1" kern="1200" cap="all" dirty="0" smtClean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itchFamily="18" charset="0"/>
                <a:ea typeface="+mj-ea"/>
                <a:cs typeface="+mj-cs"/>
              </a:rPr>
            </a:br>
            <a:r>
              <a:rPr lang="ru-RU" sz="2400" b="1" kern="1200" cap="all" dirty="0" smtClean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itchFamily="18" charset="0"/>
                <a:ea typeface="+mj-ea"/>
                <a:cs typeface="+mj-cs"/>
              </a:rPr>
              <a:t>за 2017-2018 годы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719137" cy="84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00591582"/>
              </p:ext>
            </p:extLst>
          </p:nvPr>
        </p:nvGraphicFramePr>
        <p:xfrm>
          <a:off x="107504" y="1066886"/>
          <a:ext cx="8939807" cy="56749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89691" y="260648"/>
            <a:ext cx="8856984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/>
              <a:t>Удельный вес </a:t>
            </a:r>
            <a:r>
              <a:rPr lang="ru-RU" sz="1600" b="1" dirty="0"/>
              <a:t>расходов бюджета городского </a:t>
            </a:r>
            <a:r>
              <a:rPr lang="ru-RU" sz="1600" b="1" dirty="0" smtClean="0"/>
              <a:t>округа</a:t>
            </a:r>
          </a:p>
          <a:p>
            <a:pPr algn="ctr"/>
            <a:endParaRPr lang="ru-RU" sz="1600" b="1" dirty="0"/>
          </a:p>
          <a:p>
            <a:pPr algn="just"/>
            <a:r>
              <a:rPr lang="ru-RU" sz="1600" dirty="0" smtClean="0"/>
              <a:t>     </a:t>
            </a:r>
            <a:r>
              <a:rPr lang="ru-RU" sz="1600" dirty="0"/>
              <a:t>Расходы на «Социальную сферу» составляют 33,5%. При годовых плановых назначениях 165699,0 тыс. рублей, финансирование осуществлено в сумме 162840,0 тыс. руб. или 98,3%.</a:t>
            </a:r>
          </a:p>
          <a:p>
            <a:pPr algn="just"/>
            <a:r>
              <a:rPr lang="ru-RU" sz="1600" dirty="0" smtClean="0"/>
              <a:t>    «</a:t>
            </a:r>
            <a:r>
              <a:rPr lang="ru-RU" sz="1600" dirty="0"/>
              <a:t>Социальная сфера» включает следующие отрасли:</a:t>
            </a:r>
          </a:p>
          <a:p>
            <a:pPr algn="just"/>
            <a:r>
              <a:rPr lang="ru-RU" sz="1600" dirty="0"/>
              <a:t>образование - 64542,0 тыс. руб., 13,3%,</a:t>
            </a:r>
          </a:p>
          <a:p>
            <a:pPr algn="just"/>
            <a:r>
              <a:rPr lang="ru-RU" sz="1600" dirty="0"/>
              <a:t>культура, кинематография - 56463,0 тыс. рублей, 11,6%,</a:t>
            </a:r>
          </a:p>
          <a:p>
            <a:pPr algn="just"/>
            <a:r>
              <a:rPr lang="ru-RU" sz="1600" dirty="0"/>
              <a:t>социальная политика - 33110,0 тыс. рублей, 6,8%,</a:t>
            </a:r>
          </a:p>
          <a:p>
            <a:pPr algn="just"/>
            <a:r>
              <a:rPr lang="ru-RU" sz="1600" dirty="0"/>
              <a:t>физическая культура и спорт - 8725,0 тыс. рублей, 1,8%.</a:t>
            </a:r>
          </a:p>
          <a:p>
            <a:pPr algn="just"/>
            <a:r>
              <a:rPr lang="ru-RU" sz="1600" dirty="0"/>
              <a:t> </a:t>
            </a:r>
          </a:p>
          <a:p>
            <a:pPr algn="just"/>
            <a:r>
              <a:rPr lang="ru-RU" sz="1600" dirty="0" smtClean="0"/>
              <a:t>    Расходы </a:t>
            </a:r>
            <a:r>
              <a:rPr lang="ru-RU" sz="1600" dirty="0"/>
              <a:t>бюджета городского округа в «Производственной сфере» включают две отрасли «Жилищно-коммунальное хозяйство» и «Национальная экономика» в удельном весе к общему объему исполнение бюджета составляют 43,6 % (при плановых годовых показателях 279510 тыс. рублей, кассовый расход составил 211237 тыс. руб. или 75,6%).</a:t>
            </a:r>
          </a:p>
          <a:p>
            <a:pPr algn="just"/>
            <a:r>
              <a:rPr lang="ru-RU" sz="1600" dirty="0"/>
              <a:t> </a:t>
            </a:r>
          </a:p>
          <a:p>
            <a:pPr algn="just"/>
            <a:r>
              <a:rPr lang="ru-RU" sz="1600" dirty="0" smtClean="0"/>
              <a:t>    «</a:t>
            </a:r>
            <a:r>
              <a:rPr lang="ru-RU" sz="1600" dirty="0"/>
              <a:t>Прочие расходы» бюджета объединили следующие отрасли:</a:t>
            </a:r>
          </a:p>
          <a:p>
            <a:pPr algn="just"/>
            <a:r>
              <a:rPr lang="ru-RU" sz="1600" dirty="0"/>
              <a:t>Общегосударственные расходы исполнены в сумме 97704 тыс. руб., 20,2%.</a:t>
            </a:r>
          </a:p>
          <a:p>
            <a:pPr algn="just"/>
            <a:r>
              <a:rPr lang="ru-RU" sz="1600" dirty="0"/>
              <a:t>Национальная оборона – 1039 тыс. руб. 0,2%,</a:t>
            </a:r>
          </a:p>
          <a:p>
            <a:pPr algn="just"/>
            <a:r>
              <a:rPr lang="ru-RU" sz="1600" dirty="0"/>
              <a:t>Национальная безопасность – 4376 тыс. руб. 0,9%,</a:t>
            </a:r>
          </a:p>
          <a:p>
            <a:pPr algn="just"/>
            <a:r>
              <a:rPr lang="ru-RU" sz="1600" dirty="0"/>
              <a:t>Охрана окружающей среды – 606 тыс. руб. или 0,1%,</a:t>
            </a:r>
          </a:p>
          <a:p>
            <a:pPr algn="just"/>
            <a:r>
              <a:rPr lang="ru-RU" sz="1600" dirty="0"/>
              <a:t>Обслуживание государственного муниципального долга – 5754тыс. руб. или 1,2%.</a:t>
            </a:r>
          </a:p>
          <a:p>
            <a:pPr algn="just"/>
            <a:r>
              <a:rPr lang="ru-RU" sz="1600" dirty="0"/>
              <a:t>  </a:t>
            </a:r>
            <a:r>
              <a:rPr lang="ru-RU" sz="1600" dirty="0" smtClean="0"/>
              <a:t>   </a:t>
            </a:r>
            <a:r>
              <a:rPr lang="ru-RU" sz="1600" dirty="0"/>
              <a:t>Средства массовой информации- 1484 тыс. руб. или 0,3» </a:t>
            </a:r>
          </a:p>
          <a:p>
            <a:pPr algn="just"/>
            <a:r>
              <a:rPr lang="ru-RU" sz="1600" dirty="0"/>
              <a:t> </a:t>
            </a:r>
          </a:p>
          <a:p>
            <a:pPr algn="just"/>
            <a:r>
              <a:rPr lang="ru-RU" sz="1600" dirty="0" smtClean="0"/>
              <a:t>     В </a:t>
            </a:r>
            <a:r>
              <a:rPr lang="ru-RU" sz="1600" dirty="0"/>
              <a:t>структуре расходов бюджета городского округа «Прочие расходы» составляют 22,9%.</a:t>
            </a:r>
          </a:p>
          <a:p>
            <a:pPr algn="just"/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355826608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381000" y="4653136"/>
            <a:ext cx="8458200" cy="1222375"/>
          </a:xfrm>
        </p:spPr>
        <p:txBody>
          <a:bodyPr>
            <a:noAutofit/>
          </a:bodyPr>
          <a:lstStyle/>
          <a:p>
            <a:r>
              <a:rPr lang="ru-RU" sz="4000" dirty="0"/>
              <a:t>Доклад об исполнении бюджета городского округа октябрьск </a:t>
            </a:r>
            <a:r>
              <a:rPr lang="ru-RU" sz="4000" dirty="0" smtClean="0"/>
              <a:t>за 2018 </a:t>
            </a:r>
            <a:r>
              <a:rPr lang="ru-RU" sz="4000" dirty="0"/>
              <a:t>год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0122" y="2636913"/>
            <a:ext cx="3457288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0122" y="188640"/>
            <a:ext cx="3440907" cy="2346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462" y="467638"/>
            <a:ext cx="5100610" cy="3825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795587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3208" y="260648"/>
            <a:ext cx="8784976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Расходы на содержание органов местного самоуправления</a:t>
            </a:r>
            <a:r>
              <a:rPr lang="ru-RU" b="1" dirty="0" smtClean="0"/>
              <a:t>.</a:t>
            </a:r>
          </a:p>
          <a:p>
            <a:pPr algn="ctr"/>
            <a:endParaRPr lang="ru-RU" b="1" dirty="0"/>
          </a:p>
          <a:p>
            <a:pPr algn="just">
              <a:lnSpc>
                <a:spcPct val="150000"/>
              </a:lnSpc>
            </a:pPr>
            <a:r>
              <a:rPr lang="ru-RU" dirty="0" smtClean="0"/>
              <a:t>     </a:t>
            </a:r>
            <a:r>
              <a:rPr lang="ru-RU" dirty="0"/>
              <a:t>Норматив формирования расходов на содержание органов местного самоуправления утвержден на 2018 год Постановлением Правительства Самарской области в объеме 23,14% от суммы налоговых и неналоговых доходов бюджета, дотации на выравнивание бюджетной обеспеченности, стимулирующих субсидий. Значение норматива, установленного Правительством Самарской области для формирования расходов на содержание органов местного самоуправления, городским округом соблюдается ежегодно и отчетные показатели отражают положительную динамику проводимой органом местного самоуправления политики в части сокращения «управленческих» расходов.</a:t>
            </a:r>
          </a:p>
          <a:p>
            <a:pPr algn="just">
              <a:lnSpc>
                <a:spcPct val="150000"/>
              </a:lnSpc>
            </a:pPr>
            <a:r>
              <a:rPr lang="ru-RU" dirty="0" smtClean="0"/>
              <a:t>       Расходы </a:t>
            </a:r>
            <a:r>
              <a:rPr lang="ru-RU" dirty="0"/>
              <a:t>на содержание органов местного самоуправления в 2018 году составили в сумме 46799,2 тыс. рублей при плане 46865,8 тыс. руб. или 99,9%. По сравнению с 2017 годом (43238,3) расходы увеличились на 3560,9 тыс. руб. за счет повышения заработной платы на 4</a:t>
            </a:r>
            <a:r>
              <a:rPr lang="ru-RU" dirty="0" smtClean="0"/>
              <a:t>%.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6658943"/>
      </p:ext>
    </p:extLst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43608" y="188640"/>
            <a:ext cx="8236024" cy="838200"/>
          </a:xfrm>
        </p:spPr>
        <p:txBody>
          <a:bodyPr/>
          <a:lstStyle/>
          <a:p>
            <a:r>
              <a:rPr lang="ru-RU" dirty="0"/>
              <a:t>Расходы на образование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719137" cy="84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436096" y="1844824"/>
            <a:ext cx="10125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/>
              <a:t>т</a:t>
            </a:r>
            <a:r>
              <a:rPr lang="ru-RU" sz="1400" b="1" dirty="0" smtClean="0"/>
              <a:t>ыс. руб.</a:t>
            </a:r>
            <a:endParaRPr lang="ru-RU" sz="1400" b="1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8441697"/>
              </p:ext>
            </p:extLst>
          </p:nvPr>
        </p:nvGraphicFramePr>
        <p:xfrm>
          <a:off x="6588224" y="2376304"/>
          <a:ext cx="2413000" cy="54864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609600"/>
                <a:gridCol w="1803400"/>
              </a:tblGrid>
              <a:tr h="18288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Всего расходов, тыс. руб.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План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1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65 883,0</a:t>
                      </a:r>
                      <a:endParaRPr kumimoji="0" lang="ru-RU" sz="11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/>
                </a:tc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Факт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1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64 542,7 </a:t>
                      </a:r>
                      <a:endParaRPr kumimoji="0" lang="ru-RU" sz="11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/>
                </a:tc>
              </a:tr>
            </a:tbl>
          </a:graphicData>
        </a:graphic>
      </p:graphicFrame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73526212"/>
              </p:ext>
            </p:extLst>
          </p:nvPr>
        </p:nvGraphicFramePr>
        <p:xfrm>
          <a:off x="251520" y="1124744"/>
          <a:ext cx="7200800" cy="55580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9152882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277480"/>
            <a:ext cx="8784976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/>
              <a:t>      </a:t>
            </a:r>
            <a:r>
              <a:rPr lang="ru-RU" sz="1600" b="1" dirty="0"/>
              <a:t>Расходы на образование</a:t>
            </a:r>
            <a:r>
              <a:rPr lang="ru-RU" sz="1600" dirty="0"/>
              <a:t> - исполнены на 98% или 64542,7 тыс. руб. при плане 65883 тыс. руб. По отношению к 2017 году расходы исполнены на 49,5%. (В 2017 году осуществлялся капитальный ремонт здания школы №11 в сумме 72046 тыс. рублей). </a:t>
            </a:r>
          </a:p>
          <a:p>
            <a:pPr algn="just"/>
            <a:r>
              <a:rPr lang="ru-RU" sz="1600" dirty="0" smtClean="0"/>
              <a:t>      Подраздел </a:t>
            </a:r>
            <a:r>
              <a:rPr lang="ru-RU" sz="1600" dirty="0"/>
              <a:t>«Общее образование» - исполнение составило 98,6% или 24132 тыс. руб. при плане 24478,0 тыс. рублей. Расходы направлены на содержание 21 единицы муниципальных зданий образовательных учреждений.</a:t>
            </a:r>
          </a:p>
          <a:p>
            <a:pPr algn="just"/>
            <a:r>
              <a:rPr lang="ru-RU" sz="1600" dirty="0" smtClean="0"/>
              <a:t>      Подраздел </a:t>
            </a:r>
            <a:r>
              <a:rPr lang="ru-RU" sz="1600" dirty="0"/>
              <a:t>«Дополнительное образование детей» - исполнение составило 96,5%  26713,8 тыс. руб., при плане 27697,5 тыс. руб.</a:t>
            </a:r>
          </a:p>
          <a:p>
            <a:pPr algn="just"/>
            <a:r>
              <a:rPr lang="ru-RU" sz="1600" dirty="0" smtClean="0"/>
              <a:t>      Расходы </a:t>
            </a:r>
            <a:r>
              <a:rPr lang="ru-RU" sz="1600" dirty="0"/>
              <a:t>направлены на :</a:t>
            </a:r>
          </a:p>
          <a:p>
            <a:pPr algn="just"/>
            <a:r>
              <a:rPr lang="ru-RU" sz="1600" dirty="0"/>
              <a:t>обеспечение   функционирования   двух   детских   школ искусств – 7566,6 тыс. руб.,</a:t>
            </a:r>
          </a:p>
          <a:p>
            <a:pPr algn="just"/>
            <a:r>
              <a:rPr lang="ru-RU" sz="1600" dirty="0"/>
              <a:t>в рамках поэтапной реализации Указа Президента РФ была увеличена заработная плата педагогическим работникам  учреждений дополнительного образования культуры, выделено 18147,2 тыс. рублей.</a:t>
            </a:r>
          </a:p>
          <a:p>
            <a:pPr algn="just"/>
            <a:r>
              <a:rPr lang="ru-RU" sz="1600" dirty="0" smtClean="0"/>
              <a:t>    Средняя </a:t>
            </a:r>
            <a:r>
              <a:rPr lang="ru-RU" sz="1600" dirty="0"/>
              <a:t>заработная плата педагогических работников школ искусств доведена до 29330 рублей.</a:t>
            </a:r>
          </a:p>
          <a:p>
            <a:pPr algn="just"/>
            <a:r>
              <a:rPr lang="ru-RU" sz="1600" dirty="0" smtClean="0"/>
              <a:t>    Подраздел </a:t>
            </a:r>
            <a:r>
              <a:rPr lang="ru-RU" sz="1600" dirty="0"/>
              <a:t>«Молодежная политика» - исполнение составило 99,9% или 4756,6 тыс. руб., при плане 4759,5 тыс. руб.</a:t>
            </a:r>
          </a:p>
          <a:p>
            <a:pPr algn="just"/>
            <a:r>
              <a:rPr lang="ru-RU" sz="1600" dirty="0" smtClean="0"/>
              <a:t>    Расходы </a:t>
            </a:r>
            <a:r>
              <a:rPr lang="ru-RU" sz="1600" dirty="0"/>
              <a:t>направлены на:</a:t>
            </a:r>
          </a:p>
          <a:p>
            <a:pPr algn="just"/>
            <a:r>
              <a:rPr lang="ru-RU" sz="1600" dirty="0"/>
              <a:t>проведение мероприятий с несовершеннолетними в период каникул (трудоустройство) - 302,2 тыс. руб.,</a:t>
            </a:r>
          </a:p>
          <a:p>
            <a:pPr algn="just"/>
            <a:r>
              <a:rPr lang="ru-RU" sz="1600" dirty="0"/>
              <a:t>обеспечение функционирования МБУ «Дом молодежных организаций» - 4238,4 тыс. руб.,</a:t>
            </a:r>
          </a:p>
          <a:p>
            <a:pPr algn="just"/>
            <a:r>
              <a:rPr lang="ru-RU" sz="1600" dirty="0"/>
              <a:t>проведение мероприятий для молодежи - 216,0 тыс. руб.</a:t>
            </a:r>
          </a:p>
          <a:p>
            <a:pPr algn="just"/>
            <a:r>
              <a:rPr lang="ru-RU" sz="1600" dirty="0" smtClean="0"/>
              <a:t>     Подраздел </a:t>
            </a:r>
            <a:r>
              <a:rPr lang="ru-RU" sz="1600" dirty="0"/>
              <a:t>«Другие вопросы в области образования» исполнение составило 99,9% или 8940,2 тыс. рублей при плане 8947,0 тыс. рублей, произведено финансирование на капитальный ремонт здания школы ГБОУ СОШ № 2. </a:t>
            </a:r>
          </a:p>
        </p:txBody>
      </p:sp>
    </p:spTree>
    <p:extLst>
      <p:ext uri="{BB962C8B-B14F-4D97-AF65-F5344CB8AC3E}">
        <p14:creationId xmlns:p14="http://schemas.microsoft.com/office/powerpoint/2010/main" val="3626615622"/>
      </p:ext>
    </p:extLst>
  </p:cSld>
  <p:clrMapOvr>
    <a:masterClrMapping/>
  </p:clrMapOvr>
  <p:transition spd="med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0656" y="191815"/>
            <a:ext cx="8173343" cy="838200"/>
          </a:xfrm>
        </p:spPr>
        <p:txBody>
          <a:bodyPr>
            <a:noAutofit/>
          </a:bodyPr>
          <a:lstStyle/>
          <a:p>
            <a:r>
              <a:rPr lang="ru-RU" sz="3000" dirty="0"/>
              <a:t>Расходы</a:t>
            </a:r>
            <a:r>
              <a:rPr lang="ru-RU" sz="3000" b="1" dirty="0">
                <a:effectLst/>
              </a:rPr>
              <a:t> </a:t>
            </a:r>
            <a:r>
              <a:rPr lang="ru-RU" sz="3000" dirty="0"/>
              <a:t>на культуру и кинематографию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719137" cy="84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179512" y="4797152"/>
            <a:ext cx="8712968" cy="1944216"/>
          </a:xfrm>
          <a:prstGeom prst="round2Diag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dirty="0" smtClean="0">
                <a:solidFill>
                  <a:schemeClr val="tx1"/>
                </a:solidFill>
              </a:rPr>
              <a:t>      Расходы </a:t>
            </a:r>
            <a:r>
              <a:rPr lang="ru-RU" sz="1200" dirty="0">
                <a:solidFill>
                  <a:schemeClr val="tx1"/>
                </a:solidFill>
              </a:rPr>
              <a:t>были направлены на следующие мероприятия:</a:t>
            </a:r>
          </a:p>
          <a:p>
            <a:r>
              <a:rPr lang="ru-RU" sz="1200" dirty="0" smtClean="0">
                <a:solidFill>
                  <a:schemeClr val="tx1"/>
                </a:solidFill>
              </a:rPr>
              <a:t>капитальный </a:t>
            </a:r>
            <a:r>
              <a:rPr lang="ru-RU" sz="1200" dirty="0">
                <a:solidFill>
                  <a:schemeClr val="tx1"/>
                </a:solidFill>
              </a:rPr>
              <a:t>ремонт здания МБУ "Культурно-досуговый комплекс "Октябрьский", расположенного по адресу: </a:t>
            </a:r>
            <a:endParaRPr lang="ru-RU" sz="1200" dirty="0" smtClean="0">
              <a:solidFill>
                <a:schemeClr val="tx1"/>
              </a:solidFill>
            </a:endParaRPr>
          </a:p>
          <a:p>
            <a:r>
              <a:rPr lang="ru-RU" sz="1200" dirty="0" smtClean="0">
                <a:solidFill>
                  <a:schemeClr val="tx1"/>
                </a:solidFill>
              </a:rPr>
              <a:t>- Самарская </a:t>
            </a:r>
            <a:r>
              <a:rPr lang="ru-RU" sz="1200" dirty="0">
                <a:solidFill>
                  <a:schemeClr val="tx1"/>
                </a:solidFill>
              </a:rPr>
              <a:t>область, г</a:t>
            </a:r>
            <a:r>
              <a:rPr lang="ru-RU" sz="1200" dirty="0" smtClean="0">
                <a:solidFill>
                  <a:schemeClr val="tx1"/>
                </a:solidFill>
              </a:rPr>
              <a:t>. Октябрьск</a:t>
            </a:r>
            <a:r>
              <a:rPr lang="ru-RU" sz="1200" dirty="0">
                <a:solidFill>
                  <a:schemeClr val="tx1"/>
                </a:solidFill>
              </a:rPr>
              <a:t>, ул</a:t>
            </a:r>
            <a:r>
              <a:rPr lang="ru-RU" sz="1200" dirty="0" smtClean="0">
                <a:solidFill>
                  <a:schemeClr val="tx1"/>
                </a:solidFill>
              </a:rPr>
              <a:t>. Мира</a:t>
            </a:r>
            <a:r>
              <a:rPr lang="ru-RU" sz="1200" dirty="0">
                <a:solidFill>
                  <a:schemeClr val="tx1"/>
                </a:solidFill>
              </a:rPr>
              <a:t>, 94А  -18124,3 тыс. руб.</a:t>
            </a:r>
          </a:p>
          <a:p>
            <a:r>
              <a:rPr lang="ru-RU" sz="1200" dirty="0" smtClean="0">
                <a:solidFill>
                  <a:schemeClr val="tx1"/>
                </a:solidFill>
              </a:rPr>
              <a:t>- проведение </a:t>
            </a:r>
            <a:r>
              <a:rPr lang="ru-RU" sz="1200" dirty="0">
                <a:solidFill>
                  <a:schemeClr val="tx1"/>
                </a:solidFill>
              </a:rPr>
              <a:t>праздничных мероприятий – 864,1 тыс. руб.</a:t>
            </a:r>
          </a:p>
          <a:p>
            <a:r>
              <a:rPr lang="ru-RU" sz="1200" dirty="0" smtClean="0">
                <a:solidFill>
                  <a:schemeClr val="tx1"/>
                </a:solidFill>
              </a:rPr>
              <a:t>- функционирование </a:t>
            </a:r>
            <a:r>
              <a:rPr lang="ru-RU" sz="1200" dirty="0">
                <a:solidFill>
                  <a:schemeClr val="tx1"/>
                </a:solidFill>
              </a:rPr>
              <a:t>учреждений культуры – 5274,6 тыс. руб.</a:t>
            </a:r>
          </a:p>
          <a:p>
            <a:r>
              <a:rPr lang="ru-RU" sz="1200" dirty="0" smtClean="0">
                <a:solidFill>
                  <a:schemeClr val="tx1"/>
                </a:solidFill>
              </a:rPr>
              <a:t>      Реализация </a:t>
            </a:r>
            <a:r>
              <a:rPr lang="ru-RU" sz="1200" dirty="0">
                <a:solidFill>
                  <a:schemeClr val="tx1"/>
                </a:solidFill>
              </a:rPr>
              <a:t>мероприятий по поддержке инициатив населения муниципальных образований в Самарской области – 4513,1 тыс. руб.</a:t>
            </a:r>
          </a:p>
          <a:p>
            <a:r>
              <a:rPr lang="ru-RU" sz="1200" dirty="0" smtClean="0">
                <a:solidFill>
                  <a:schemeClr val="tx1"/>
                </a:solidFill>
              </a:rPr>
              <a:t>      В </a:t>
            </a:r>
            <a:r>
              <a:rPr lang="ru-RU" sz="1200" dirty="0">
                <a:solidFill>
                  <a:schemeClr val="tx1"/>
                </a:solidFill>
              </a:rPr>
              <a:t>рамках поэтапной реализации Указа Президента РФ была увеличена заработная плата работникам культуры, выделено </a:t>
            </a:r>
            <a:r>
              <a:rPr lang="ru-RU" sz="1200" dirty="0" smtClean="0">
                <a:solidFill>
                  <a:schemeClr val="tx1"/>
                </a:solidFill>
              </a:rPr>
              <a:t>27687,0 </a:t>
            </a:r>
            <a:r>
              <a:rPr lang="ru-RU" sz="1200" dirty="0">
                <a:solidFill>
                  <a:schemeClr val="tx1"/>
                </a:solidFill>
              </a:rPr>
              <a:t>тыс. </a:t>
            </a:r>
            <a:r>
              <a:rPr lang="ru-RU" sz="1200" dirty="0" smtClean="0">
                <a:solidFill>
                  <a:schemeClr val="tx1"/>
                </a:solidFill>
              </a:rPr>
              <a:t>руб.</a:t>
            </a:r>
            <a:endParaRPr lang="ru-RU" sz="1200" dirty="0">
              <a:solidFill>
                <a:schemeClr val="tx1"/>
              </a:solidFill>
            </a:endParaRPr>
          </a:p>
          <a:p>
            <a:r>
              <a:rPr lang="ru-RU" sz="1200" dirty="0" smtClean="0">
                <a:solidFill>
                  <a:schemeClr val="tx1"/>
                </a:solidFill>
              </a:rPr>
              <a:t>      Средняя </a:t>
            </a:r>
            <a:r>
              <a:rPr lang="ru-RU" sz="1200" dirty="0">
                <a:solidFill>
                  <a:schemeClr val="tx1"/>
                </a:solidFill>
              </a:rPr>
              <a:t>заработная плата за 2018 год доведена до </a:t>
            </a:r>
            <a:r>
              <a:rPr lang="ru-RU" sz="1200" dirty="0" smtClean="0">
                <a:solidFill>
                  <a:schemeClr val="tx1"/>
                </a:solidFill>
              </a:rPr>
              <a:t>28695 руб</a:t>
            </a:r>
            <a:r>
              <a:rPr lang="ru-RU" sz="1600" dirty="0" smtClean="0">
                <a:solidFill>
                  <a:schemeClr val="tx1"/>
                </a:solidFill>
              </a:rPr>
              <a:t>.</a:t>
            </a:r>
            <a:endParaRPr lang="ru-RU" sz="1600" dirty="0">
              <a:solidFill>
                <a:schemeClr val="tx1"/>
              </a:solidFill>
            </a:endParaRPr>
          </a:p>
        </p:txBody>
      </p:sp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6029325"/>
              </p:ext>
            </p:extLst>
          </p:nvPr>
        </p:nvGraphicFramePr>
        <p:xfrm>
          <a:off x="1403648" y="1124744"/>
          <a:ext cx="6840760" cy="36758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236296" y="1268760"/>
            <a:ext cx="17281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+mj-lt"/>
                <a:cs typeface="Times New Roman" panose="02020603050405020304" pitchFamily="18" charset="0"/>
              </a:rPr>
              <a:t>тыс. руб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087285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404664"/>
            <a:ext cx="8712968" cy="59965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    При </a:t>
            </a:r>
            <a:r>
              <a:rPr lang="ru-RU" dirty="0"/>
              <a:t>годовых плановых назначениях 57628,9 тыс. руб. исполнение составило 98 % или 56463,1 тыс. руб. По отношению к 2017 году расходы исполнены на 162,1%. Рост расходов связан с капитальный ремонт здания МБУ "Культурно-досуговый комплекс "Октябрьский", расположенного по адресу: Самарская область, г. Октябрьск, ул</a:t>
            </a:r>
            <a:r>
              <a:rPr lang="ru-RU" dirty="0" smtClean="0"/>
              <a:t>. Мира</a:t>
            </a:r>
            <a:r>
              <a:rPr lang="ru-RU" dirty="0"/>
              <a:t>, 94А.  </a:t>
            </a:r>
          </a:p>
          <a:p>
            <a:pPr algn="just"/>
            <a:r>
              <a:rPr lang="ru-RU" dirty="0" smtClean="0"/>
              <a:t>    Расходы </a:t>
            </a:r>
            <a:r>
              <a:rPr lang="ru-RU" dirty="0"/>
              <a:t>были направлены на следующие мероприятия:</a:t>
            </a:r>
          </a:p>
          <a:p>
            <a:pPr algn="just"/>
            <a:r>
              <a:rPr lang="ru-RU" dirty="0"/>
              <a:t>капитальный ремонт здания МБУ "Культурно-досуговый комплекс "Октябрьский", расположенного по адресу: Самарская область, г</a:t>
            </a:r>
            <a:r>
              <a:rPr lang="ru-RU" dirty="0" smtClean="0"/>
              <a:t>. Октябрьск</a:t>
            </a:r>
            <a:r>
              <a:rPr lang="ru-RU" dirty="0"/>
              <a:t>, ул</a:t>
            </a:r>
            <a:r>
              <a:rPr lang="ru-RU" dirty="0" smtClean="0"/>
              <a:t>. Мира</a:t>
            </a:r>
            <a:r>
              <a:rPr lang="ru-RU" dirty="0"/>
              <a:t>, 94А  -18124,3 тыс. руб.</a:t>
            </a:r>
          </a:p>
          <a:p>
            <a:pPr algn="just"/>
            <a:r>
              <a:rPr lang="ru-RU" dirty="0"/>
              <a:t>проведение праздничных мероприятий – 864,1 тыс. руб.</a:t>
            </a:r>
          </a:p>
          <a:p>
            <a:pPr algn="just"/>
            <a:r>
              <a:rPr lang="ru-RU" dirty="0"/>
              <a:t>функционирование учреждений культуры – 5274,6 тыс. руб.</a:t>
            </a:r>
          </a:p>
          <a:p>
            <a:pPr algn="just"/>
            <a:r>
              <a:rPr lang="ru-RU" dirty="0"/>
              <a:t>реализация мероприятий по поддержке инициатив населения муниципальных образований в Самарской области – 4513,1 тыс. руб.</a:t>
            </a:r>
          </a:p>
          <a:p>
            <a:pPr algn="just"/>
            <a:r>
              <a:rPr lang="ru-RU" dirty="0" smtClean="0"/>
              <a:t>     В </a:t>
            </a:r>
            <a:r>
              <a:rPr lang="ru-RU" dirty="0"/>
              <a:t>рамках поэтапной реализации Указа Президента РФ была увеличена заработная плата работникам культуры, выделено 27687 тыс. рублей.</a:t>
            </a:r>
          </a:p>
          <a:p>
            <a:pPr algn="just"/>
            <a:r>
              <a:rPr lang="ru-RU" dirty="0" smtClean="0"/>
              <a:t>     Средняя </a:t>
            </a:r>
            <a:r>
              <a:rPr lang="ru-RU" dirty="0"/>
              <a:t>заработная плата за 2018 год доведена до 28695 рублей.</a:t>
            </a:r>
          </a:p>
          <a:p>
            <a:pPr algn="just"/>
            <a:r>
              <a:rPr lang="ru-RU" dirty="0" smtClean="0"/>
              <a:t>     В </a:t>
            </a:r>
            <a:r>
              <a:rPr lang="ru-RU" dirty="0"/>
              <a:t>сфере «Культура» осуществлялось финансирование на содержание следующих бюджетных учреждений:</a:t>
            </a:r>
          </a:p>
          <a:p>
            <a:pPr algn="just"/>
            <a:r>
              <a:rPr lang="ru-RU" dirty="0"/>
              <a:t>2 дома культуры, музей, Централизованная библиотечная система (ЦБС) и 6 филиалов.</a:t>
            </a:r>
          </a:p>
          <a:p>
            <a:pPr algn="just">
              <a:lnSpc>
                <a:spcPct val="150000"/>
              </a:lnSpc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84489252"/>
      </p:ext>
    </p:extLst>
  </p:cSld>
  <p:clrMapOvr>
    <a:masterClrMapping/>
  </p:clrMapOvr>
  <p:transition spd="med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2060" y="163524"/>
            <a:ext cx="7659960" cy="838200"/>
          </a:xfrm>
        </p:spPr>
        <p:txBody>
          <a:bodyPr>
            <a:normAutofit fontScale="90000"/>
          </a:bodyPr>
          <a:lstStyle/>
          <a:p>
            <a:r>
              <a:rPr lang="ru-RU" dirty="0"/>
              <a:t>РАСХОДЫ НА ФИЗИЧЕСКУЮ КУЛЬТУРУ И</a:t>
            </a:r>
            <a:br>
              <a:rPr lang="ru-RU" dirty="0"/>
            </a:br>
            <a:r>
              <a:rPr lang="ru-RU" dirty="0"/>
              <a:t>СПОРТ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719137" cy="84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221054" y="5733256"/>
            <a:ext cx="8743433" cy="936104"/>
          </a:xfrm>
          <a:prstGeom prst="round2Diag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>
                <a:solidFill>
                  <a:schemeClr val="tx1"/>
                </a:solidFill>
              </a:rPr>
              <a:t>Расходы направлены на: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- содержание </a:t>
            </a:r>
            <a:r>
              <a:rPr lang="ru-RU" dirty="0">
                <a:solidFill>
                  <a:schemeClr val="tx1"/>
                </a:solidFill>
              </a:rPr>
              <a:t>МБУ «Центр спортивных сооружений» - 8572,0 тыс. руб.,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- проведение </a:t>
            </a:r>
            <a:r>
              <a:rPr lang="ru-RU" dirty="0">
                <a:solidFill>
                  <a:schemeClr val="tx1"/>
                </a:solidFill>
              </a:rPr>
              <a:t>физкультурно-спортивной работы с населением – 153,2 тыс. руб.</a:t>
            </a:r>
          </a:p>
          <a:p>
            <a:pPr algn="just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5776" y="1690935"/>
            <a:ext cx="10125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/>
              <a:t>т</a:t>
            </a:r>
            <a:r>
              <a:rPr lang="ru-RU" sz="1400" b="1" dirty="0" smtClean="0"/>
              <a:t>ыс. руб.</a:t>
            </a:r>
            <a:endParaRPr lang="ru-RU" sz="1400" b="1" dirty="0"/>
          </a:p>
        </p:txBody>
      </p:sp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26811608"/>
              </p:ext>
            </p:extLst>
          </p:nvPr>
        </p:nvGraphicFramePr>
        <p:xfrm>
          <a:off x="1259632" y="1196752"/>
          <a:ext cx="6912768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1349188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0657" y="193474"/>
            <a:ext cx="8092007" cy="838200"/>
          </a:xfrm>
        </p:spPr>
        <p:txBody>
          <a:bodyPr>
            <a:normAutofit fontScale="90000"/>
          </a:bodyPr>
          <a:lstStyle/>
          <a:p>
            <a:r>
              <a:rPr lang="ru-RU" dirty="0"/>
              <a:t>Расходы на социальную политику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719137" cy="84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107504" y="5013176"/>
            <a:ext cx="8961123" cy="1728192"/>
          </a:xfrm>
          <a:prstGeom prst="round2Diag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dirty="0" smtClean="0"/>
              <a:t>За 2018 год за счет бюджетных средств улучшили свои жилищные условия:</a:t>
            </a:r>
          </a:p>
          <a:p>
            <a:pPr marL="171450" indent="-171450">
              <a:buFontTx/>
              <a:buChar char="-"/>
            </a:pPr>
            <a:r>
              <a:rPr lang="ru-RU" sz="1600" dirty="0" smtClean="0"/>
              <a:t>17 молодых семей (11875,0 тыс. руб.);</a:t>
            </a:r>
          </a:p>
          <a:p>
            <a:pPr marL="171450" indent="-171450">
              <a:buFontTx/>
              <a:buChar char="-"/>
            </a:pPr>
            <a:r>
              <a:rPr lang="ru-RU" sz="1600" dirty="0" smtClean="0"/>
              <a:t>2 инвалида и их семьи (1320,0 тыс. руб.);</a:t>
            </a:r>
          </a:p>
          <a:p>
            <a:pPr marL="171450" indent="-171450">
              <a:buFontTx/>
              <a:buChar char="-"/>
            </a:pPr>
            <a:r>
              <a:rPr lang="ru-RU" sz="1600" dirty="0" smtClean="0"/>
              <a:t>5 труженика тыла (5232,0 тыс. руб.);</a:t>
            </a:r>
          </a:p>
          <a:p>
            <a:pPr marL="171450" indent="-171450">
              <a:buFontTx/>
              <a:buChar char="-"/>
            </a:pPr>
            <a:r>
              <a:rPr lang="ru-RU" sz="1600" dirty="0" smtClean="0"/>
              <a:t>10 детей – сирот (9376,0 тыс. руб.);</a:t>
            </a:r>
          </a:p>
          <a:p>
            <a:pPr marL="171450" indent="-171450">
              <a:buFontTx/>
              <a:buChar char="-"/>
            </a:pPr>
            <a:r>
              <a:rPr lang="ru-RU" sz="1600" dirty="0" smtClean="0"/>
              <a:t>выполнен ремонт домов пяти ветеранам ВОВ (</a:t>
            </a:r>
            <a:r>
              <a:rPr lang="ru-RU" sz="1600" dirty="0"/>
              <a:t>217</a:t>
            </a:r>
            <a:r>
              <a:rPr lang="ru-RU" sz="1600" dirty="0" smtClean="0"/>
              <a:t>,0 тыс. руб.)</a:t>
            </a:r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34925586"/>
              </p:ext>
            </p:extLst>
          </p:nvPr>
        </p:nvGraphicFramePr>
        <p:xfrm>
          <a:off x="1187624" y="1030015"/>
          <a:ext cx="6481192" cy="39831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123728" y="1259053"/>
            <a:ext cx="17281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+mj-lt"/>
                <a:cs typeface="Times New Roman" panose="02020603050405020304" pitchFamily="18" charset="0"/>
              </a:rPr>
              <a:t>тыс. руб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460258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476672"/>
            <a:ext cx="8856984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 smtClean="0"/>
              <a:t>    </a:t>
            </a:r>
            <a:r>
              <a:rPr lang="ru-RU" sz="1400" b="1" dirty="0"/>
              <a:t>Расходы на социальную политику</a:t>
            </a:r>
            <a:r>
              <a:rPr lang="ru-RU" sz="1400" dirty="0"/>
              <a:t> - исполнение составило 99% или 33110,0 тыс. рублей, при плане 33458,0 тыс. рублей. По отношению к 2017 году расходы исполнены на 103,3%</a:t>
            </a:r>
          </a:p>
          <a:p>
            <a:pPr algn="just"/>
            <a:r>
              <a:rPr lang="ru-RU" sz="1400" dirty="0"/>
              <a:t> </a:t>
            </a:r>
            <a:r>
              <a:rPr lang="ru-RU" sz="1400" dirty="0" smtClean="0"/>
              <a:t>   Реализация </a:t>
            </a:r>
            <a:r>
              <a:rPr lang="ru-RU" sz="1400" dirty="0"/>
              <a:t>социально направленных обязательств на территории городского округа Октябрьск осуществляется:</a:t>
            </a:r>
          </a:p>
          <a:p>
            <a:pPr algn="just"/>
            <a:r>
              <a:rPr lang="ru-RU" sz="1400" dirty="0"/>
              <a:t>за счет средств бюджета городского округа в сумме 4546,0 тыс. руб.,</a:t>
            </a:r>
          </a:p>
          <a:p>
            <a:pPr algn="just"/>
            <a:r>
              <a:rPr lang="ru-RU" sz="1400" dirty="0"/>
              <a:t>за счет средств вышестоящих бюджетов в сумме 28564,0 тыс. руб.</a:t>
            </a:r>
          </a:p>
          <a:p>
            <a:pPr algn="just"/>
            <a:r>
              <a:rPr lang="ru-RU" sz="1400" dirty="0" smtClean="0"/>
              <a:t>    Финансирование </a:t>
            </a:r>
            <a:r>
              <a:rPr lang="ru-RU" sz="1400" dirty="0"/>
              <a:t>расходов в сфере «Социальная политика» осуществлялось по следующим направлениям и мероприятиям:</a:t>
            </a:r>
          </a:p>
          <a:p>
            <a:pPr algn="just"/>
            <a:r>
              <a:rPr lang="ru-RU" sz="1400" dirty="0" smtClean="0"/>
              <a:t>    «</a:t>
            </a:r>
            <a:r>
              <a:rPr lang="ru-RU" sz="1400" dirty="0"/>
              <a:t>Молодой семье – доступное жилье» - 11875,0 тыс. рублей (17 молодых семей улучшили свои жилищные условия</a:t>
            </a:r>
            <a:r>
              <a:rPr lang="ru-RU" sz="1400" dirty="0" smtClean="0"/>
              <a:t>), обеспечение </a:t>
            </a:r>
            <a:r>
              <a:rPr lang="ru-RU" sz="1400" dirty="0"/>
              <a:t>жильем отдельных категорий граждан, установленных федеральным законом от 24.11.95 № 181 – ФЗ «О социальной защите инвалидов в РФ» - 1320,0 тыс. руб. (приобрели жилье 2 инвалидам и их семьям, относящихся к данной категории</a:t>
            </a:r>
            <a:r>
              <a:rPr lang="ru-RU" sz="1400" dirty="0" smtClean="0"/>
              <a:t>), обеспечение </a:t>
            </a:r>
            <a:r>
              <a:rPr lang="ru-RU" sz="1400" dirty="0"/>
              <a:t>жильем отдельных категорий граждан, установленных Федеральным законом от 12 января 1995 года N 5-ФЗ «О ветеранах» - 660,0 тыс. руб. (приобрели жилье 1 участнику боевых действий</a:t>
            </a:r>
            <a:r>
              <a:rPr lang="ru-RU" sz="1400" dirty="0" smtClean="0"/>
              <a:t>), обеспечение </a:t>
            </a:r>
            <a:r>
              <a:rPr lang="ru-RU" sz="1400" dirty="0"/>
              <a:t>жилыми помещениями граждан, проработавших   в  тылу в период Великой     </a:t>
            </a:r>
            <a:r>
              <a:rPr lang="ru-RU" sz="1400" dirty="0" smtClean="0"/>
              <a:t>   Отечественной </a:t>
            </a:r>
            <a:r>
              <a:rPr lang="ru-RU" sz="1400" dirty="0"/>
              <a:t>войны – 5232,0 тыс. руб. (приобрели жилье 5 труженикам тыла</a:t>
            </a:r>
            <a:r>
              <a:rPr lang="ru-RU" sz="1400" dirty="0" smtClean="0"/>
              <a:t>), социальные </a:t>
            </a:r>
            <a:r>
              <a:rPr lang="ru-RU" sz="1400" dirty="0"/>
              <a:t>выплаты ветеранам Великой Отечественной войны 1941-1945 гг. вдовам инвалидов и участников  Великой Отечественной войны 1941-1945 гг., на осуществление мероприятий, направленных на улучшение условий их проживания – 217,0 тыс. руб., (выполнен ремонт домов пяти ветеранам ВОВ</a:t>
            </a:r>
            <a:r>
              <a:rPr lang="ru-RU" sz="1400" dirty="0" smtClean="0"/>
              <a:t>), обеспечение </a:t>
            </a:r>
            <a:r>
              <a:rPr lang="ru-RU" sz="1400" dirty="0"/>
              <a:t>жилыми помещениями детей-сирот и детей, оставшихся без попечения родителей – 9376,0 тыс. рублей (приобрели жилье для 10 детей - сирот</a:t>
            </a:r>
            <a:r>
              <a:rPr lang="ru-RU" sz="1400" dirty="0" smtClean="0"/>
              <a:t>), по </a:t>
            </a:r>
            <a:r>
              <a:rPr lang="ru-RU" sz="1400" dirty="0"/>
              <a:t>осуществлению денежных выплат на вознаграждение, причитающееся приемному родителю, патронажному воспитателю – 2928,0 тыс. руб.</a:t>
            </a:r>
          </a:p>
          <a:p>
            <a:pPr algn="just"/>
            <a:r>
              <a:rPr lang="ru-RU" sz="1400" dirty="0" smtClean="0"/>
              <a:t>      реализацию </a:t>
            </a:r>
            <a:r>
              <a:rPr lang="ru-RU" sz="1400" dirty="0"/>
              <a:t>муниципальной программы городского округа Октябрьск Самарской области «Дети Октябрьска» на 2014-2018 годы» - 60,0 тыс. руб.;</a:t>
            </a:r>
          </a:p>
          <a:p>
            <a:pPr algn="just"/>
            <a:r>
              <a:rPr lang="ru-RU" sz="1400" dirty="0" smtClean="0"/>
              <a:t>     доплата </a:t>
            </a:r>
            <a:r>
              <a:rPr lang="ru-RU" sz="1400" dirty="0"/>
              <a:t>к пенсиям муниципальных служащих в соответствии с действующим законодательством – 1442,0 тыс. руб.</a:t>
            </a:r>
          </a:p>
        </p:txBody>
      </p:sp>
    </p:spTree>
    <p:extLst>
      <p:ext uri="{BB962C8B-B14F-4D97-AF65-F5344CB8AC3E}">
        <p14:creationId xmlns:p14="http://schemas.microsoft.com/office/powerpoint/2010/main" val="63247577"/>
      </p:ext>
    </p:extLst>
  </p:cSld>
  <p:clrMapOvr>
    <a:masterClrMapping/>
  </p:clrMapOvr>
  <p:transition spd="med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42528"/>
            <a:ext cx="7992888" cy="838200"/>
          </a:xfrm>
        </p:spPr>
        <p:txBody>
          <a:bodyPr>
            <a:noAutofit/>
          </a:bodyPr>
          <a:lstStyle/>
          <a:p>
            <a:r>
              <a:rPr lang="ru-RU" sz="3200" dirty="0"/>
              <a:t>Расходы на жилищно-коммунальное хозяйство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719137" cy="84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323528" y="4797152"/>
            <a:ext cx="8496944" cy="1872208"/>
          </a:xfrm>
          <a:prstGeom prst="round2Diag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200" b="1" dirty="0" smtClean="0"/>
              <a:t>     Основные </a:t>
            </a:r>
            <a:r>
              <a:rPr lang="ru-RU" sz="1200" b="1" dirty="0"/>
              <a:t>направления расходов</a:t>
            </a:r>
            <a:r>
              <a:rPr lang="ru-RU" sz="1200" b="1" dirty="0" smtClean="0"/>
              <a:t>:</a:t>
            </a:r>
          </a:p>
          <a:p>
            <a:pPr marL="171450" indent="-171450" algn="just">
              <a:buFontTx/>
              <a:buChar char="-"/>
            </a:pPr>
            <a:r>
              <a:rPr lang="ru-RU" sz="1200" dirty="0" smtClean="0"/>
              <a:t>капитальный </a:t>
            </a:r>
            <a:r>
              <a:rPr lang="ru-RU" sz="1200" dirty="0"/>
              <a:t>ремонт водопроводных сетей от насосной станции №3 до ул. Мира, 167 до ул. Шмидта,8 в </a:t>
            </a:r>
            <a:endParaRPr lang="ru-RU" sz="1200" dirty="0" smtClean="0"/>
          </a:p>
          <a:p>
            <a:pPr algn="just"/>
            <a:r>
              <a:rPr lang="ru-RU" sz="1200" dirty="0" smtClean="0"/>
              <a:t>г</a:t>
            </a:r>
            <a:r>
              <a:rPr lang="ru-RU" sz="1200" dirty="0"/>
              <a:t>. </a:t>
            </a:r>
            <a:r>
              <a:rPr lang="ru-RU" sz="1200" dirty="0" smtClean="0"/>
              <a:t>о. Октябрьск </a:t>
            </a:r>
            <a:r>
              <a:rPr lang="ru-RU" sz="1200" dirty="0"/>
              <a:t>– 19767,0 тыс. </a:t>
            </a:r>
            <a:r>
              <a:rPr lang="ru-RU" sz="1200" dirty="0" smtClean="0"/>
              <a:t>рублей;</a:t>
            </a:r>
          </a:p>
          <a:p>
            <a:pPr algn="just"/>
            <a:r>
              <a:rPr lang="ru-RU" sz="1200" dirty="0" smtClean="0"/>
              <a:t>-</a:t>
            </a:r>
            <a:r>
              <a:rPr lang="ru-RU" sz="1200" b="1" dirty="0" smtClean="0"/>
              <a:t>  </a:t>
            </a:r>
            <a:r>
              <a:rPr lang="ru-RU" sz="1200" dirty="0"/>
              <a:t>в рамках программы «Благоустройство территории городского округа Октябрьск на 2017-2021 годы направлено 56329,0 тыс. </a:t>
            </a:r>
            <a:r>
              <a:rPr lang="ru-RU" sz="1200" dirty="0" smtClean="0"/>
              <a:t>рублей;</a:t>
            </a:r>
          </a:p>
          <a:p>
            <a:pPr marL="171450" indent="-171450" algn="just">
              <a:buFontTx/>
              <a:buChar char="-"/>
            </a:pPr>
            <a:r>
              <a:rPr lang="ru-RU" sz="1200" dirty="0" smtClean="0"/>
              <a:t>в </a:t>
            </a:r>
            <a:r>
              <a:rPr lang="ru-RU" sz="1200" dirty="0"/>
              <a:t>рамках программы «Формирование современной городской среды» на 2018-2022 годы направлено </a:t>
            </a:r>
            <a:endParaRPr lang="ru-RU" sz="1200" dirty="0" smtClean="0"/>
          </a:p>
          <a:p>
            <a:pPr algn="just"/>
            <a:r>
              <a:rPr lang="ru-RU" sz="1200" dirty="0" smtClean="0"/>
              <a:t>21608 </a:t>
            </a:r>
            <a:r>
              <a:rPr lang="ru-RU" sz="1200" dirty="0"/>
              <a:t>тыс. </a:t>
            </a:r>
            <a:r>
              <a:rPr lang="ru-RU" sz="1200" dirty="0" smtClean="0"/>
              <a:t>рублей;</a:t>
            </a:r>
          </a:p>
          <a:p>
            <a:pPr marL="171450" indent="-171450" algn="just">
              <a:buFontTx/>
              <a:buChar char="-"/>
            </a:pPr>
            <a:r>
              <a:rPr lang="ru-RU" sz="1200" dirty="0"/>
              <a:t>проведены мероприятия по обеспечению бесперебойного снабжения коммунальными услугами </a:t>
            </a:r>
            <a:r>
              <a:rPr lang="ru-RU" sz="1200" dirty="0" smtClean="0"/>
              <a:t>населения</a:t>
            </a:r>
          </a:p>
          <a:p>
            <a:pPr algn="just"/>
            <a:r>
              <a:rPr lang="ru-RU" sz="1200" dirty="0" smtClean="0"/>
              <a:t>Самарской </a:t>
            </a:r>
            <a:r>
              <a:rPr lang="ru-RU" sz="1200" dirty="0"/>
              <a:t>области – 43299,0 тыс. рублей</a:t>
            </a:r>
            <a:r>
              <a:rPr lang="ru-RU" sz="1200" dirty="0" smtClean="0"/>
              <a:t> </a:t>
            </a:r>
            <a:endParaRPr lang="ru-RU" sz="1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987824" y="1412776"/>
            <a:ext cx="1080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/>
              <a:t>т</a:t>
            </a:r>
            <a:r>
              <a:rPr lang="ru-RU" sz="1400" b="1" dirty="0" smtClean="0"/>
              <a:t>ыс. руб.</a:t>
            </a:r>
            <a:endParaRPr lang="ru-RU" sz="1400" b="1" dirty="0"/>
          </a:p>
        </p:txBody>
      </p:sp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10604978"/>
              </p:ext>
            </p:extLst>
          </p:nvPr>
        </p:nvGraphicFramePr>
        <p:xfrm>
          <a:off x="1979712" y="1124744"/>
          <a:ext cx="5526360" cy="36038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7091458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42528"/>
            <a:ext cx="7992888" cy="838200"/>
          </a:xfrm>
        </p:spPr>
        <p:txBody>
          <a:bodyPr>
            <a:noAutofit/>
          </a:bodyPr>
          <a:lstStyle/>
          <a:p>
            <a:r>
              <a:rPr lang="ru-RU" sz="3200" dirty="0"/>
              <a:t>Расходы на «Национальную экономику»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719137" cy="84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97632" y="5013176"/>
            <a:ext cx="8928992" cy="1800200"/>
          </a:xfrm>
          <a:prstGeom prst="round2Diag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900" dirty="0" smtClean="0">
                <a:latin typeface="Times New Roman"/>
                <a:ea typeface="Times New Roman"/>
              </a:rPr>
              <a:t>    </a:t>
            </a:r>
            <a:r>
              <a:rPr lang="ru-RU" sz="900" dirty="0"/>
              <a:t>- </a:t>
            </a:r>
            <a:r>
              <a:rPr lang="ru-RU" sz="900" dirty="0" smtClean="0"/>
              <a:t>по </a:t>
            </a:r>
            <a:r>
              <a:rPr lang="ru-RU" sz="900" dirty="0"/>
              <a:t>подразделу «Дорожный фонд» исполнение составило 60418,0 тыс. рублей, в том числе средства местного бюджета 6613,0 тыс. рублей, средства населения 571,0 тыс. рублей – произведен ремонт автодороги по ул. Ленинградская, ул.  </a:t>
            </a:r>
            <a:r>
              <a:rPr lang="ru-RU" sz="900" dirty="0" err="1"/>
              <a:t>Батракская</a:t>
            </a:r>
            <a:r>
              <a:rPr lang="ru-RU" sz="900" dirty="0"/>
              <a:t>, пер. Волжский; ремонт автодороги по ул. Аносова (от пер. Кирпичный до МФЦ); ремонт автомобильной дороги по ул. Декабристов, ул. Центральная, ул. Транспортная, ул. </a:t>
            </a:r>
            <a:r>
              <a:rPr lang="ru-RU" sz="900" dirty="0" err="1"/>
              <a:t>Шишулина</a:t>
            </a:r>
            <a:r>
              <a:rPr lang="ru-RU" sz="900" dirty="0"/>
              <a:t>, ул. М</a:t>
            </a:r>
            <a:r>
              <a:rPr lang="ru-RU" sz="900" dirty="0" smtClean="0"/>
              <a:t>. Горького</a:t>
            </a:r>
            <a:r>
              <a:rPr lang="ru-RU" sz="900" dirty="0"/>
              <a:t>, пер. Толстовский, ул. Первомайский спуск, от Хлебной базы до ул. </a:t>
            </a:r>
            <a:r>
              <a:rPr lang="ru-RU" sz="900" dirty="0" err="1"/>
              <a:t>Вологина</a:t>
            </a:r>
            <a:r>
              <a:rPr lang="ru-RU" sz="900" dirty="0"/>
              <a:t>, приобретены дорожные знаки, произведен ремонт дворовых территорий многоквартирных домов, проездов к дворовым территориям многоквартирных домов; проведены мероприятия по поддержке общественных проектов: «Устройство тротуара в жилом районе на участке территории от д.3 по ул. Мичурина до ул. 3-й Проезд городского округа Октябрьск» и «Восстановление асфальтового покрытия на участке дороги, проходящем по склону дороги по  переулку Чкалова, переходящему в улицу Колхозную городского округа Октябрьск»;</a:t>
            </a:r>
          </a:p>
          <a:p>
            <a:pPr algn="just"/>
            <a:r>
              <a:rPr lang="ru-RU" sz="900" dirty="0" smtClean="0"/>
              <a:t>      -по </a:t>
            </a:r>
            <a:r>
              <a:rPr lang="ru-RU" sz="900" dirty="0"/>
              <a:t>подразделу «Другие вопросы в области национальной экономики» исполнение составило 1188,0 тыс. рублей, в том числе:</a:t>
            </a:r>
          </a:p>
          <a:p>
            <a:pPr algn="just"/>
            <a:r>
              <a:rPr lang="ru-RU" sz="900" dirty="0"/>
              <a:t>реализация программы поддержки и развития малого и среднего предпринимательства в городском округе Октябрьск Самарской области на 2016-2021 годы – 1151,0 тыс. рублей;</a:t>
            </a:r>
          </a:p>
          <a:p>
            <a:pPr algn="just"/>
            <a:r>
              <a:rPr lang="ru-RU" sz="900" dirty="0"/>
              <a:t>реализация программы «Развитие муниципальной службы в городском округе Октябрьск Самарской области на 2016-2022 годы» - 37,0 тыс. </a:t>
            </a:r>
            <a:r>
              <a:rPr lang="ru-RU" sz="900" dirty="0" smtClean="0"/>
              <a:t>рублей.</a:t>
            </a:r>
            <a:endParaRPr lang="ru-RU" sz="900" dirty="0"/>
          </a:p>
        </p:txBody>
      </p:sp>
      <p:sp>
        <p:nvSpPr>
          <p:cNvPr id="7" name="TextBox 6"/>
          <p:cNvSpPr txBox="1"/>
          <p:nvPr/>
        </p:nvSpPr>
        <p:spPr>
          <a:xfrm>
            <a:off x="2339752" y="1484784"/>
            <a:ext cx="1080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/>
              <a:t>т</a:t>
            </a:r>
            <a:r>
              <a:rPr lang="ru-RU" sz="1400" b="1" dirty="0" smtClean="0"/>
              <a:t>ыс. руб.</a:t>
            </a:r>
            <a:endParaRPr lang="ru-RU" sz="1400" b="1" dirty="0"/>
          </a:p>
        </p:txBody>
      </p:sp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98181480"/>
              </p:ext>
            </p:extLst>
          </p:nvPr>
        </p:nvGraphicFramePr>
        <p:xfrm>
          <a:off x="1403648" y="908720"/>
          <a:ext cx="6174432" cy="42026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5475242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09795" y="980728"/>
            <a:ext cx="8568952" cy="50270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dirty="0"/>
              <a:t>Сегодня на публичных слушаниях вашему вниманию предоставляется отчет об исполнении бюджета городского округа Октябрьск за 2018 год.</a:t>
            </a:r>
          </a:p>
          <a:p>
            <a:pPr algn="ctr">
              <a:lnSpc>
                <a:spcPct val="150000"/>
              </a:lnSpc>
            </a:pPr>
            <a:r>
              <a:rPr lang="ru-RU" dirty="0"/>
              <a:t>Исполнение бюджета осуществлялось в тесном взаимодействии финансового управления с Главными администраторами доходов бюджета и главными распорядителями бюджетных средств, в соответствии с Положением о бюджетном устройстве и бюджетном процессе в городском округе Октябрьск Самарской области от 29.12.2010 года № 16-Н, Решением Думы городского округа Октябрьск от 13.12.2017 г. № 212 «О бюджете городского округа Октябрьск на 2018 год и плановый период 2019-2020 годов» (с учетом изменений), а также в соответствии со сводной бюджетной росписью и утвержденными лимитами бюджетных обязательств.</a:t>
            </a:r>
          </a:p>
          <a:p>
            <a:pPr>
              <a:lnSpc>
                <a:spcPct val="150000"/>
              </a:lnSpc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566320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1772816"/>
            <a:ext cx="8856984" cy="29495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Работа Администрации и депутатского корпуса Думы городского округа Октябрьск будет продолжать реализацию бюджетной политики, направленной на повышение эффективности муниципального управления и управления муниципальными финансами, что позволит решать задачи, определенные Посланием Президента Российской Федерации Федеральному Собранию Российской Федерации и Послания Губернатора Самарской области Самарской Губернской Думе и всем жителям региона.</a:t>
            </a:r>
          </a:p>
          <a:p>
            <a:pPr algn="ctr"/>
            <a:r>
              <a:rPr lang="ru-RU" dirty="0"/>
              <a:t> </a:t>
            </a:r>
          </a:p>
          <a:p>
            <a:pPr algn="ctr"/>
            <a:r>
              <a:rPr lang="ru-RU" dirty="0"/>
              <a:t>Спасибо за внимание! Доклад окончен.</a:t>
            </a:r>
          </a:p>
          <a:p>
            <a:pPr algn="ctr">
              <a:lnSpc>
                <a:spcPct val="150000"/>
              </a:lnSpc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8623893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2664" y="188640"/>
            <a:ext cx="7948935" cy="838200"/>
          </a:xfrm>
        </p:spPr>
        <p:txBody>
          <a:bodyPr>
            <a:normAutofit fontScale="90000"/>
          </a:bodyPr>
          <a:lstStyle/>
          <a:p>
            <a:r>
              <a:rPr lang="ru-RU" sz="3100" dirty="0" smtClean="0"/>
              <a:t>Основные показатели бюджета г. о. октябрьск в 2018 </a:t>
            </a:r>
            <a:r>
              <a:rPr lang="ru-RU" sz="3100" dirty="0"/>
              <a:t>году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719137" cy="84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0224177"/>
              </p:ext>
            </p:extLst>
          </p:nvPr>
        </p:nvGraphicFramePr>
        <p:xfrm>
          <a:off x="539552" y="1340768"/>
          <a:ext cx="8136906" cy="37497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6151"/>
                <a:gridCol w="1356151"/>
                <a:gridCol w="1356151"/>
                <a:gridCol w="1356151"/>
                <a:gridCol w="1356151"/>
                <a:gridCol w="1356151"/>
              </a:tblGrid>
              <a:tr h="90541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Вид доходов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Исполнение бюджета за 2017г, тыс. руб.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Уточненные плановые показатели бюджета на 2018г., тыс. руб.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Исполнение бюджета за 2018г, тыс. руб.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Отклонения исполнения за 2018 г. к исполнению за 2017г.,  тыс. руб.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Исполнение к плановым показателям, %</a:t>
                      </a:r>
                    </a:p>
                  </a:txBody>
                  <a:tcPr marL="7620" marR="7620" marT="7620" marB="0" anchor="ctr"/>
                </a:tc>
              </a:tr>
              <a:tr h="28692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L="7620" marR="7620" marT="7620" marB="0" anchor="ctr"/>
                </a:tc>
              </a:tr>
              <a:tr h="28692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Доходы- всего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498430,6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552146,1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566333,6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67903,0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102,6</a:t>
                      </a:r>
                    </a:p>
                  </a:txBody>
                  <a:tcPr marL="7620" marR="7620" marT="7620" marB="0" anchor="ctr"/>
                </a:tc>
              </a:tr>
              <a:tr h="60621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Налоговые и неналоговые доходы, в том числе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127046,8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125891,4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128014,6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967,8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101,7</a:t>
                      </a:r>
                    </a:p>
                  </a:txBody>
                  <a:tcPr marL="7620" marR="7620" marT="7620" marB="0" anchor="ctr"/>
                </a:tc>
              </a:tr>
              <a:tr h="30700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Налоговые доходы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106001,9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112007,4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113584,2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7582,3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101,4</a:t>
                      </a:r>
                    </a:p>
                  </a:txBody>
                  <a:tcPr marL="7620" marR="7620" marT="7620" marB="0" anchor="ctr"/>
                </a:tc>
              </a:tr>
              <a:tr h="30700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Неналоговые доходы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21044,9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13884,0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14430,4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-6614,5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103,9</a:t>
                      </a:r>
                    </a:p>
                  </a:txBody>
                  <a:tcPr marL="7620" marR="7620" marT="7620" marB="0" anchor="ctr"/>
                </a:tc>
              </a:tr>
              <a:tr h="30700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Безвозмездные поступления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371383,8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426254,7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438319,0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66935,2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102,8</a:t>
                      </a:r>
                    </a:p>
                  </a:txBody>
                  <a:tcPr marL="7620" marR="7620" marT="7620" marB="0" anchor="ctr"/>
                </a:tc>
              </a:tr>
              <a:tr h="28692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Расходы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503424,7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558510,3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485039,9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-18384,8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86,8</a:t>
                      </a:r>
                    </a:p>
                  </a:txBody>
                  <a:tcPr marL="7620" marR="7620" marT="7620" marB="0" anchor="ctr"/>
                </a:tc>
              </a:tr>
              <a:tr h="30700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Дефицит/Профицит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-4994,1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-6364,2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81293,7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86287,8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-1277,4</a:t>
                      </a: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323528" y="5571237"/>
            <a:ext cx="871296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Исполнение </a:t>
            </a:r>
            <a:r>
              <a:rPr lang="ru-RU" sz="1400" dirty="0"/>
              <a:t>бюджета за </a:t>
            </a:r>
            <a:r>
              <a:rPr lang="ru-RU" sz="1400" dirty="0" smtClean="0"/>
              <a:t>2018 </a:t>
            </a:r>
            <a:r>
              <a:rPr lang="ru-RU" sz="1400" dirty="0"/>
              <a:t>год составило:</a:t>
            </a:r>
          </a:p>
          <a:p>
            <a:r>
              <a:rPr lang="ru-RU" sz="1400" dirty="0"/>
              <a:t>- по доходам – </a:t>
            </a:r>
            <a:r>
              <a:rPr lang="ru-RU" sz="1400" dirty="0" smtClean="0"/>
              <a:t>566333,6 </a:t>
            </a:r>
            <a:r>
              <a:rPr lang="ru-RU" sz="1400" dirty="0"/>
              <a:t>тыс. рублей или </a:t>
            </a:r>
            <a:r>
              <a:rPr lang="ru-RU" sz="1400" dirty="0" smtClean="0"/>
              <a:t>102,6% </a:t>
            </a:r>
            <a:r>
              <a:rPr lang="ru-RU" sz="1400" dirty="0"/>
              <a:t>к </a:t>
            </a:r>
            <a:r>
              <a:rPr lang="ru-RU" sz="1400" dirty="0" smtClean="0"/>
              <a:t>уточненному плану;</a:t>
            </a:r>
            <a:endParaRPr lang="ru-RU" sz="1400" dirty="0"/>
          </a:p>
          <a:p>
            <a:r>
              <a:rPr lang="ru-RU" sz="1400" dirty="0"/>
              <a:t>- по расходам – </a:t>
            </a:r>
            <a:r>
              <a:rPr lang="ru-RU" sz="1400" dirty="0" smtClean="0"/>
              <a:t>485039,9 </a:t>
            </a:r>
            <a:r>
              <a:rPr lang="ru-RU" sz="1400" dirty="0"/>
              <a:t>тыс. рублей или </a:t>
            </a:r>
            <a:r>
              <a:rPr lang="ru-RU" sz="1400" dirty="0" smtClean="0"/>
              <a:t>86,8% </a:t>
            </a:r>
            <a:r>
              <a:rPr lang="ru-RU" sz="1400" dirty="0"/>
              <a:t>к уточненному </a:t>
            </a:r>
            <a:r>
              <a:rPr lang="ru-RU" sz="1400" dirty="0" smtClean="0"/>
              <a:t>плану;</a:t>
            </a:r>
            <a:endParaRPr lang="ru-RU" sz="1400" dirty="0"/>
          </a:p>
          <a:p>
            <a:r>
              <a:rPr lang="ru-RU" sz="1400" dirty="0"/>
              <a:t>- </a:t>
            </a:r>
            <a:r>
              <a:rPr lang="ru-RU" sz="1400" dirty="0" smtClean="0"/>
              <a:t>профицит </a:t>
            </a:r>
            <a:r>
              <a:rPr lang="ru-RU" sz="1400" dirty="0"/>
              <a:t>– </a:t>
            </a:r>
            <a:r>
              <a:rPr lang="ru-RU" sz="1400" dirty="0" smtClean="0"/>
              <a:t>81293,7 </a:t>
            </a:r>
            <a:r>
              <a:rPr lang="ru-RU" sz="1400" dirty="0"/>
              <a:t>тыс. рублей (при плановом дефиците </a:t>
            </a:r>
            <a:r>
              <a:rPr lang="ru-RU" sz="1400" dirty="0" smtClean="0"/>
              <a:t>6364,2 </a:t>
            </a:r>
            <a:r>
              <a:rPr lang="ru-RU" sz="1400" dirty="0"/>
              <a:t>тыс. руб.).</a:t>
            </a:r>
          </a:p>
        </p:txBody>
      </p:sp>
    </p:spTree>
    <p:extLst>
      <p:ext uri="{BB962C8B-B14F-4D97-AF65-F5344CB8AC3E}">
        <p14:creationId xmlns:p14="http://schemas.microsoft.com/office/powerpoint/2010/main" val="246192561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91815"/>
            <a:ext cx="7875984" cy="8382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Структура доходов бюджета </a:t>
            </a:r>
            <a:br>
              <a:rPr lang="ru-RU" dirty="0" smtClean="0"/>
            </a:br>
            <a:r>
              <a:rPr lang="ru-RU" dirty="0" smtClean="0"/>
              <a:t>в 2017-2018 годах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719137" cy="84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579242" y="5013176"/>
            <a:ext cx="8064896" cy="144016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ru-RU" sz="2000" dirty="0" smtClean="0">
                <a:solidFill>
                  <a:srgbClr val="0070C0"/>
                </a:solidFill>
              </a:rPr>
              <a:t>Налоговые доходы (   на 7,2% или 7,6 млн. руб.)</a:t>
            </a:r>
          </a:p>
          <a:p>
            <a:pPr algn="ctr">
              <a:lnSpc>
                <a:spcPct val="150000"/>
              </a:lnSpc>
            </a:pPr>
            <a:r>
              <a:rPr lang="ru-RU" sz="2000" dirty="0" smtClean="0">
                <a:solidFill>
                  <a:srgbClr val="FF0000"/>
                </a:solidFill>
              </a:rPr>
              <a:t>Неналоговые доходы (   на 31,4% или 6,6 млн. руб.)</a:t>
            </a:r>
          </a:p>
          <a:p>
            <a:pPr algn="ctr">
              <a:lnSpc>
                <a:spcPct val="150000"/>
              </a:lnSpc>
            </a:pPr>
            <a:r>
              <a:rPr lang="ru-RU" sz="2000" dirty="0">
                <a:solidFill>
                  <a:srgbClr val="00B050"/>
                </a:solidFill>
              </a:rPr>
              <a:t>Безвозмездные </a:t>
            </a:r>
            <a:r>
              <a:rPr lang="ru-RU" sz="2000" dirty="0" smtClean="0">
                <a:solidFill>
                  <a:srgbClr val="00B050"/>
                </a:solidFill>
              </a:rPr>
              <a:t>перечисления (   на 18,0% или 66,9 млн. руб.)</a:t>
            </a:r>
            <a:endParaRPr lang="ru-RU" sz="2000" dirty="0">
              <a:solidFill>
                <a:srgbClr val="00B05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79912" y="1340768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+13,6% (67,9 млн. руб.)</a:t>
            </a:r>
            <a:endParaRPr lang="ru-RU" dirty="0"/>
          </a:p>
        </p:txBody>
      </p:sp>
      <p:sp>
        <p:nvSpPr>
          <p:cNvPr id="5" name="Стрелка вправо 4"/>
          <p:cNvSpPr/>
          <p:nvPr/>
        </p:nvSpPr>
        <p:spPr>
          <a:xfrm>
            <a:off x="4319972" y="1710100"/>
            <a:ext cx="1440160" cy="3507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5" name="Диаграмма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49933954"/>
              </p:ext>
            </p:extLst>
          </p:nvPr>
        </p:nvGraphicFramePr>
        <p:xfrm>
          <a:off x="20464" y="2060848"/>
          <a:ext cx="4728210" cy="2628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6" name="Диаграмма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61401601"/>
              </p:ext>
            </p:extLst>
          </p:nvPr>
        </p:nvGraphicFramePr>
        <p:xfrm>
          <a:off x="4143372" y="2071678"/>
          <a:ext cx="4572000" cy="27146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7" name="Стрелка вверх 16"/>
          <p:cNvSpPr/>
          <p:nvPr/>
        </p:nvSpPr>
        <p:spPr>
          <a:xfrm>
            <a:off x="4211960" y="5157192"/>
            <a:ext cx="144016" cy="288032"/>
          </a:xfrm>
          <a:prstGeom prst="up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низ 17"/>
          <p:cNvSpPr/>
          <p:nvPr/>
        </p:nvSpPr>
        <p:spPr>
          <a:xfrm>
            <a:off x="4283968" y="5589240"/>
            <a:ext cx="144016" cy="288032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верх 18"/>
          <p:cNvSpPr/>
          <p:nvPr/>
        </p:nvSpPr>
        <p:spPr>
          <a:xfrm>
            <a:off x="4716016" y="6021288"/>
            <a:ext cx="144016" cy="288032"/>
          </a:xfrm>
          <a:prstGeom prst="up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747791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1195" y="548680"/>
            <a:ext cx="8784976" cy="54425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 smtClean="0"/>
              <a:t>     </a:t>
            </a:r>
            <a:r>
              <a:rPr lang="ru-RU" dirty="0"/>
              <a:t>Исполнение плана по доходам составило 102,6%. В бюджет городского округа поступило 566333,6 тыс. рублей, из которых 22,6% приходится на собственные (налоговые  и неналоговые) доходы и 77,4% на безвозмездные поступления. Темп роста к 2017 году составил 13,6% или 67903,0 тыс. рублей.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     Налоговые </a:t>
            </a:r>
            <a:r>
              <a:rPr lang="ru-RU" dirty="0"/>
              <a:t>и неналоговые доходы городского округа Октябрьск за 2018 год поступили в сумме 128014,6 тыс. руб., или 101,7% к уточненному годовому плану.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     По </a:t>
            </a:r>
            <a:r>
              <a:rPr lang="ru-RU" dirty="0"/>
              <a:t>отношению к 2017 году поступления выше на 967,8 тыс. руб., или на 0,8%. Из них налоговые доходы увеличились на 7,2% или 7582,3 тыс. рублей, неналоговые доходы уменьшились на 31,4% или 6614,5 тыс. рублей.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     Безвозмездных </a:t>
            </a:r>
            <a:r>
              <a:rPr lang="ru-RU" dirty="0"/>
              <a:t>поступлений получено бюджетом городского округа Октябрьск в 2018 году 438319,0 тыс. руб., что выше на 66935,2 тыс. руб. чем в 2017 году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6783118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6496" y="116632"/>
            <a:ext cx="8092008" cy="838200"/>
          </a:xfrm>
        </p:spPr>
        <p:txBody>
          <a:bodyPr>
            <a:noAutofit/>
          </a:bodyPr>
          <a:lstStyle/>
          <a:p>
            <a:r>
              <a:rPr lang="ru-RU" sz="3200" dirty="0"/>
              <a:t>СТРУКТУРА </a:t>
            </a:r>
            <a:r>
              <a:rPr lang="ru-RU" sz="3200" dirty="0" smtClean="0"/>
              <a:t>налоговых и неналоговых доходов БЮДЖЕТА </a:t>
            </a:r>
            <a:r>
              <a:rPr lang="ru-RU" sz="3200" dirty="0"/>
              <a:t>В </a:t>
            </a:r>
            <a:r>
              <a:rPr lang="ru-RU" sz="3200" dirty="0" smtClean="0"/>
              <a:t>2017-2018 Годах</a:t>
            </a:r>
            <a:endParaRPr lang="ru-RU" sz="3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719137" cy="84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9708255"/>
              </p:ext>
            </p:extLst>
          </p:nvPr>
        </p:nvGraphicFramePr>
        <p:xfrm>
          <a:off x="2051720" y="1700808"/>
          <a:ext cx="2304256" cy="67818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582128"/>
                <a:gridCol w="1722128"/>
              </a:tblGrid>
              <a:tr h="32403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u="none" strike="noStrike" dirty="0">
                          <a:effectLst/>
                        </a:rPr>
                        <a:t>Года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u="none" strike="noStrike" dirty="0">
                          <a:effectLst/>
                        </a:rPr>
                        <a:t>Всего налоговых </a:t>
                      </a:r>
                      <a:endParaRPr lang="ru-RU" sz="1050" b="0" u="none" strike="noStrike" dirty="0" smtClean="0">
                        <a:effectLst/>
                      </a:endParaRPr>
                    </a:p>
                    <a:p>
                      <a:pPr algn="ctr" fontAlgn="b"/>
                      <a:r>
                        <a:rPr lang="ru-RU" sz="1050" b="0" u="none" strike="noStrike" dirty="0" smtClean="0">
                          <a:effectLst/>
                        </a:rPr>
                        <a:t>доходов</a:t>
                      </a:r>
                      <a:r>
                        <a:rPr lang="ru-RU" sz="1050" b="0" u="none" strike="noStrike" dirty="0">
                          <a:effectLst/>
                        </a:rPr>
                        <a:t>, тыс. руб.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16201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 smtClean="0">
                          <a:effectLst/>
                        </a:rPr>
                        <a:t>2017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 smtClean="0">
                          <a:effectLst/>
                        </a:rPr>
                        <a:t>106 001,9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16201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 smtClean="0">
                          <a:effectLst/>
                        </a:rPr>
                        <a:t>2018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113 584,2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4131180"/>
              </p:ext>
            </p:extLst>
          </p:nvPr>
        </p:nvGraphicFramePr>
        <p:xfrm>
          <a:off x="6372200" y="1628800"/>
          <a:ext cx="2304256" cy="67818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582128"/>
                <a:gridCol w="1722128"/>
              </a:tblGrid>
              <a:tr h="32403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u="none" strike="noStrike" dirty="0">
                          <a:effectLst/>
                        </a:rPr>
                        <a:t>Года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u="none" strike="noStrike" dirty="0">
                          <a:effectLst/>
                        </a:rPr>
                        <a:t>Всего </a:t>
                      </a:r>
                      <a:r>
                        <a:rPr lang="ru-RU" sz="1050" b="0" u="none" strike="noStrike" dirty="0" smtClean="0">
                          <a:effectLst/>
                        </a:rPr>
                        <a:t>неналоговых </a:t>
                      </a:r>
                    </a:p>
                    <a:p>
                      <a:pPr algn="ctr" fontAlgn="b"/>
                      <a:r>
                        <a:rPr lang="ru-RU" sz="1050" b="0" u="none" strike="noStrike" dirty="0" smtClean="0">
                          <a:effectLst/>
                        </a:rPr>
                        <a:t>доходов</a:t>
                      </a:r>
                      <a:r>
                        <a:rPr lang="ru-RU" sz="1050" b="0" u="none" strike="noStrike" dirty="0">
                          <a:effectLst/>
                        </a:rPr>
                        <a:t>, тыс. руб.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16201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 smtClean="0">
                          <a:effectLst/>
                        </a:rPr>
                        <a:t>2017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 smtClean="0">
                          <a:effectLst/>
                        </a:rPr>
                        <a:t>21 044,9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16201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 smtClean="0">
                          <a:effectLst/>
                        </a:rPr>
                        <a:t>2018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 smtClean="0">
                          <a:effectLst/>
                        </a:rPr>
                        <a:t>14 430,4</a:t>
                      </a:r>
                    </a:p>
                  </a:txBody>
                  <a:tcPr marL="7620" marR="7620" marT="7620" marB="0" anchor="b"/>
                </a:tc>
              </a:tr>
            </a:tbl>
          </a:graphicData>
        </a:graphic>
      </p:graphicFrame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00191247"/>
              </p:ext>
            </p:extLst>
          </p:nvPr>
        </p:nvGraphicFramePr>
        <p:xfrm>
          <a:off x="107504" y="1196752"/>
          <a:ext cx="4032448" cy="55431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50589952"/>
              </p:ext>
            </p:extLst>
          </p:nvPr>
        </p:nvGraphicFramePr>
        <p:xfrm>
          <a:off x="4499992" y="1196752"/>
          <a:ext cx="4644008" cy="54742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58913445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504" y="188640"/>
            <a:ext cx="8928992" cy="60555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50" dirty="0" smtClean="0"/>
              <a:t>      </a:t>
            </a:r>
          </a:p>
          <a:p>
            <a:pPr algn="just"/>
            <a:r>
              <a:rPr lang="ru-RU" sz="1250" dirty="0"/>
              <a:t> </a:t>
            </a:r>
            <a:r>
              <a:rPr lang="ru-RU" sz="1250" dirty="0" smtClean="0"/>
              <a:t>     Основным </a:t>
            </a:r>
            <a:r>
              <a:rPr lang="ru-RU" sz="1250" dirty="0"/>
              <a:t>(бюджетообразующим) налоговым доходом бюджета является </a:t>
            </a:r>
            <a:r>
              <a:rPr lang="ru-RU" sz="1250" b="1" dirty="0"/>
              <a:t>налог на доходы физических лиц, </a:t>
            </a:r>
            <a:r>
              <a:rPr lang="ru-RU" sz="1250" dirty="0"/>
              <a:t>доля в общем объеме налоговых и неналоговых доходов составила 51%.</a:t>
            </a:r>
            <a:r>
              <a:rPr lang="ru-RU" sz="1250" b="1" dirty="0"/>
              <a:t> </a:t>
            </a:r>
            <a:r>
              <a:rPr lang="ru-RU" sz="1250" dirty="0"/>
              <a:t>При годовых назначениях 64541,8 тыс. рублей поступление составило 65264,7 тыс. рублей, или 101,1%. По сравнению с 2017 годом поступление налога на доходы физических лиц увеличено на 5628,4 тыс. рублей,  или 9,4% за счет увеличения  в 2018 году минимального размера оплаты труда, увеличением заработной платы на предприятиях городского округа.</a:t>
            </a:r>
          </a:p>
          <a:p>
            <a:pPr algn="just"/>
            <a:r>
              <a:rPr lang="ru-RU" sz="1250" b="1" dirty="0" smtClean="0"/>
              <a:t>      Доля </a:t>
            </a:r>
            <a:r>
              <a:rPr lang="ru-RU" sz="1250" b="1" dirty="0"/>
              <a:t>земельного налога </a:t>
            </a:r>
            <a:r>
              <a:rPr lang="ru-RU" sz="1250" dirty="0"/>
              <a:t>составила 21,2% от общего объема налоговых и неналоговых доходов.  При годовых назначениях 26299,0 тыс. рублей исполнение составило 27134,9 тыс. рублей или 103,2%. По сравнению с 2017 годом поступление выше  на  3470,8 тыс. рублей за счет погашения задолженности ООО «Завод керамзитового гравия» в сумме 867,0 тыс. рублей, ООО «САБИ» в сумме 1242,9 тыс. рублей и физическими лицами.</a:t>
            </a:r>
          </a:p>
          <a:p>
            <a:pPr algn="just"/>
            <a:r>
              <a:rPr lang="ru-RU" sz="1250" dirty="0"/>
              <a:t> </a:t>
            </a:r>
            <a:r>
              <a:rPr lang="ru-RU" sz="1250" dirty="0" smtClean="0"/>
              <a:t>     </a:t>
            </a:r>
            <a:r>
              <a:rPr lang="ru-RU" sz="1250" b="1" dirty="0" smtClean="0"/>
              <a:t>Доля </a:t>
            </a:r>
            <a:r>
              <a:rPr lang="ru-RU" sz="1250" b="1" dirty="0"/>
              <a:t>акцизов по подакцизным товарам, производимым на территории РФ</a:t>
            </a:r>
            <a:r>
              <a:rPr lang="ru-RU" sz="1250" dirty="0"/>
              <a:t>, составила 5,2% от общего объема налоговых и неналоговых доходов. При годовых назначениях 6627,0 тыс. рублей исполнение за 2018 год составило 6645,6 тыс. рублей или 100,3 %. По сравнению с 2017 годом исполнение ниже на 1578,3 тыс. рублей за счет снижения норматива отчислений в бюджет городского округа с 0,110220 (2017 год) до 0,081613 (2018 год).</a:t>
            </a:r>
          </a:p>
          <a:p>
            <a:pPr algn="just"/>
            <a:r>
              <a:rPr lang="ru-RU" sz="1250" b="1" dirty="0" smtClean="0"/>
              <a:t>     Доля </a:t>
            </a:r>
            <a:r>
              <a:rPr lang="ru-RU" sz="1250" b="1" dirty="0"/>
              <a:t>единого налога на вмененный доход для отдельных видов деятельности</a:t>
            </a:r>
            <a:r>
              <a:rPr lang="ru-RU" sz="1250" dirty="0"/>
              <a:t> составила 4,0% от общего объема налоговых и неналоговых доходов. При годовых назначениях 5087,0 тыс. рублей исполнение за 2018 год составило 5106,9 тыс. рублей, или 100,4%. По сравнению с 2017 годом исполнение ниже на 10,5% за счет вычетов, предоставленных индивидуальным предпринимателям на приобретение контрольно - кассовой техники в сумме 432,0 тыс. рублей.</a:t>
            </a:r>
          </a:p>
          <a:p>
            <a:pPr algn="just"/>
            <a:r>
              <a:rPr lang="ru-RU" sz="1250" b="1" dirty="0" smtClean="0"/>
              <a:t>     Неналоговые </a:t>
            </a:r>
            <a:r>
              <a:rPr lang="ru-RU" sz="1250" b="1" dirty="0"/>
              <a:t>доходы</a:t>
            </a:r>
            <a:r>
              <a:rPr lang="ru-RU" sz="1250" dirty="0"/>
              <a:t> поступили в 2018 году в сумме 14430,4 тыс. рублей, что составляет 11,3% от общего объема налоговых и неналоговых</a:t>
            </a:r>
            <a:r>
              <a:rPr lang="ru-RU" sz="1250" b="1" dirty="0"/>
              <a:t> </a:t>
            </a:r>
            <a:r>
              <a:rPr lang="ru-RU" sz="1250" dirty="0"/>
              <a:t>доходов бюджета.</a:t>
            </a:r>
          </a:p>
          <a:p>
            <a:pPr algn="just"/>
            <a:r>
              <a:rPr lang="ru-RU" sz="1250" dirty="0" smtClean="0"/>
              <a:t>     Основными </a:t>
            </a:r>
            <a:r>
              <a:rPr lang="ru-RU" sz="1250" dirty="0"/>
              <a:t>источниками поступления неналоговых доходов являются:         </a:t>
            </a:r>
          </a:p>
          <a:p>
            <a:pPr algn="just"/>
            <a:r>
              <a:rPr lang="ru-RU" sz="1250" b="1" dirty="0"/>
              <a:t>доходы от использования имущества, находящегося в муниципальной собственности</a:t>
            </a:r>
            <a:r>
              <a:rPr lang="ru-RU" sz="1250" dirty="0"/>
              <a:t>, доля в общем объеме налоговых и неналоговых доходов составила 7,4%. При годовых назначениях 8975,4 тыс. рублей исполнение составило 9439,6 тыс. рублей, или 105,2%. По сравнению с 2017 годом поступления дохода снижено на 2253,6 тыс. рублей, так как  в 2017 году была погашена задолженность  ООО «Транс-сервис» и физическими лицами;</a:t>
            </a:r>
          </a:p>
          <a:p>
            <a:pPr algn="just"/>
            <a:r>
              <a:rPr lang="ru-RU" sz="1250" b="1" dirty="0"/>
              <a:t>доходы от продажи материальных и нематериальных активов</a:t>
            </a:r>
            <a:r>
              <a:rPr lang="ru-RU" sz="1250" dirty="0"/>
              <a:t> доля в общем объеме налоговых и неналоговых доходов составила 2,5%. При годовых назначениях 3076,2 тыс. рублей исполнение составило 3159,0 тыс. рублей, или 102,7%. По сравнению с 2017 годом поступление дохода снижено на 4754,7 тыс. рублей, в 2017 году были проданы нежилые помещения, расположенные по адресу: ул. Ленина, 61, переулок Кирпичный, 2, в сумме 3328,5 тыс. рублей, и снижением поступлений от продажи земельных участков в 2018 году на 1349,1 тыс. руб</a:t>
            </a:r>
            <a:r>
              <a:rPr lang="ru-RU" sz="1250" dirty="0" smtClean="0"/>
              <a:t>.</a:t>
            </a:r>
            <a:endParaRPr lang="ru-RU" sz="1250" dirty="0"/>
          </a:p>
        </p:txBody>
      </p:sp>
    </p:spTree>
    <p:extLst>
      <p:ext uri="{BB962C8B-B14F-4D97-AF65-F5344CB8AC3E}">
        <p14:creationId xmlns:p14="http://schemas.microsoft.com/office/powerpoint/2010/main" val="2115155356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0657" y="404664"/>
            <a:ext cx="8173343" cy="1178768"/>
          </a:xfrm>
        </p:spPr>
        <p:txBody>
          <a:bodyPr>
            <a:noAutofit/>
          </a:bodyPr>
          <a:lstStyle/>
          <a:p>
            <a:r>
              <a:rPr lang="ru-RU" sz="2800" dirty="0"/>
              <a:t>РАСПРЕДЕЛЕНИЕ СОБРАННЫХ НАЛОГОВЫХ ДОХОДОВ С ТЕРРИТОРИИ Г.О. Октябрьск В </a:t>
            </a:r>
            <a:r>
              <a:rPr lang="ru-RU" sz="2800" dirty="0" smtClean="0"/>
              <a:t>2018 </a:t>
            </a:r>
            <a:r>
              <a:rPr lang="ru-RU" sz="2800" dirty="0"/>
              <a:t>ГОДУ ПО УРОВНЯМ БЮДЖЕТОВ</a:t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539552" y="5229200"/>
            <a:ext cx="7913854" cy="1440160"/>
          </a:xfrm>
          <a:prstGeom prst="round2Diag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 smtClean="0">
                <a:solidFill>
                  <a:schemeClr val="tx1"/>
                </a:solidFill>
              </a:rPr>
              <a:t>     </a:t>
            </a:r>
            <a:r>
              <a:rPr lang="ru-RU" sz="1600" dirty="0" smtClean="0">
                <a:solidFill>
                  <a:schemeClr val="tx1"/>
                </a:solidFill>
              </a:rPr>
              <a:t>За </a:t>
            </a:r>
            <a:r>
              <a:rPr lang="ru-RU" sz="1600" dirty="0">
                <a:solidFill>
                  <a:schemeClr val="tx1"/>
                </a:solidFill>
              </a:rPr>
              <a:t>отчетный период с территории города собрано 397,6 млн. рублей налоговых доходов, из которых 26,4% или 105,0 млн. руб. зачислено в бюджет городского округа Октябрьск, 78,0% или 310,0 млн. руб. в бюджет субъекта и </a:t>
            </a:r>
            <a:endParaRPr lang="ru-RU" sz="1600" dirty="0" smtClean="0">
              <a:solidFill>
                <a:schemeClr val="tx1"/>
              </a:solidFill>
            </a:endParaRPr>
          </a:p>
          <a:p>
            <a:pPr algn="just"/>
            <a:r>
              <a:rPr lang="ru-RU" sz="1600" dirty="0" smtClean="0">
                <a:solidFill>
                  <a:schemeClr val="tx1"/>
                </a:solidFill>
              </a:rPr>
              <a:t> </a:t>
            </a:r>
            <a:r>
              <a:rPr lang="ru-RU" sz="1600" dirty="0">
                <a:solidFill>
                  <a:schemeClr val="tx1"/>
                </a:solidFill>
              </a:rPr>
              <a:t>- 4,4% или </a:t>
            </a:r>
            <a:r>
              <a:rPr lang="ru-RU" sz="1600" dirty="0" smtClean="0">
                <a:solidFill>
                  <a:schemeClr val="tx1"/>
                </a:solidFill>
              </a:rPr>
              <a:t>- </a:t>
            </a:r>
            <a:r>
              <a:rPr lang="ru-RU" sz="1600" dirty="0">
                <a:solidFill>
                  <a:schemeClr val="tx1"/>
                </a:solidFill>
              </a:rPr>
              <a:t>17,4 </a:t>
            </a:r>
            <a:r>
              <a:rPr lang="ru-RU" sz="1600" dirty="0" smtClean="0">
                <a:solidFill>
                  <a:schemeClr val="tx1"/>
                </a:solidFill>
              </a:rPr>
              <a:t>млн</a:t>
            </a:r>
            <a:r>
              <a:rPr lang="ru-RU" sz="1600" dirty="0">
                <a:solidFill>
                  <a:schemeClr val="tx1"/>
                </a:solidFill>
              </a:rPr>
              <a:t>. руб. в федеральный </a:t>
            </a:r>
            <a:r>
              <a:rPr lang="ru-RU" sz="1600" dirty="0" smtClean="0">
                <a:solidFill>
                  <a:schemeClr val="tx1"/>
                </a:solidFill>
              </a:rPr>
              <a:t>бюджет (осуществлен возврат НДС и налога на </a:t>
            </a:r>
            <a:r>
              <a:rPr lang="ru-RU" sz="1600" smtClean="0">
                <a:solidFill>
                  <a:schemeClr val="tx1"/>
                </a:solidFill>
              </a:rPr>
              <a:t>прибыль организаций).</a:t>
            </a:r>
            <a:endParaRPr lang="ru-RU" sz="1600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719137" cy="84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87144197"/>
              </p:ext>
            </p:extLst>
          </p:nvPr>
        </p:nvGraphicFramePr>
        <p:xfrm>
          <a:off x="388510" y="1484784"/>
          <a:ext cx="8496944" cy="3528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2968498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4891</TotalTime>
  <Words>4061</Words>
  <Application>Microsoft Office PowerPoint</Application>
  <PresentationFormat>Экран (4:3)</PresentationFormat>
  <Paragraphs>602</Paragraphs>
  <Slides>30</Slides>
  <Notes>1</Notes>
  <HiddenSlides>2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Трек</vt:lpstr>
      <vt:lpstr>Доклад об исполнении бюджета городского округа октябрьск за 2018 год</vt:lpstr>
      <vt:lpstr>Доклад об исполнении бюджета городского округа октябрьск за 2018 год</vt:lpstr>
      <vt:lpstr>Презентация PowerPoint</vt:lpstr>
      <vt:lpstr>Основные показатели бюджета г. о. октябрьск в 2018 году</vt:lpstr>
      <vt:lpstr>Структура доходов бюджета  в 2017-2018 годах</vt:lpstr>
      <vt:lpstr>Презентация PowerPoint</vt:lpstr>
      <vt:lpstr>СТРУКТУРА налоговых и неналоговых доходов БЮДЖЕТА В 2017-2018 Годах</vt:lpstr>
      <vt:lpstr>Презентация PowerPoint</vt:lpstr>
      <vt:lpstr>РАСПРЕДЕЛЕНИЕ СОБРАННЫХ НАЛОГОВЫХ ДОХОДОВ С ТЕРРИТОРИИ Г.О. Октябрьск В 2018 ГОДУ ПО УРОВНЯМ БЮДЖЕТОВ </vt:lpstr>
      <vt:lpstr>Анализ задолженности в бюджет городского округа Октябрьск по налоговым и неналоговым доходам на 01.01.2019 года</vt:lpstr>
      <vt:lpstr>Презентация PowerPoint</vt:lpstr>
      <vt:lpstr>Безвозмездные поступления за 2017-2018 годы</vt:lpstr>
      <vt:lpstr>Презентация PowerPoint</vt:lpstr>
      <vt:lpstr>источники финансирования дефицита бюджета г. о. Октябрьск</vt:lpstr>
      <vt:lpstr>Муниципальный долг городского округа октябрьск</vt:lpstr>
      <vt:lpstr>Исполнение расходной части бюджета за 2018 год</vt:lpstr>
      <vt:lpstr>Презентация PowerPoint</vt:lpstr>
      <vt:lpstr>Презентация PowerPoint</vt:lpstr>
      <vt:lpstr>Презентация PowerPoint</vt:lpstr>
      <vt:lpstr>Презентация PowerPoint</vt:lpstr>
      <vt:lpstr>Расходы на образование </vt:lpstr>
      <vt:lpstr>Презентация PowerPoint</vt:lpstr>
      <vt:lpstr>Расходы на культуру и кинематографию</vt:lpstr>
      <vt:lpstr>Презентация PowerPoint</vt:lpstr>
      <vt:lpstr>РАСХОДЫ НА ФИЗИЧЕСКУЮ КУЛЬТУРУ И СПОРТ</vt:lpstr>
      <vt:lpstr>Расходы на социальную политику </vt:lpstr>
      <vt:lpstr>Презентация PowerPoint</vt:lpstr>
      <vt:lpstr>Расходы на жилищно-коммунальное хозяйство </vt:lpstr>
      <vt:lpstr>Расходы на «Национальную экономику» </vt:lpstr>
      <vt:lpstr>Презентация PowerPoint</vt:lpstr>
    </vt:vector>
  </TitlesOfParts>
  <Company>Finupr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ДОКЛАД на Проект Решения «Об исполнении бюджета г.о. Октябрьск  Самарской области за 2007 год» </dc:title>
  <dc:creator>admin</dc:creator>
  <cp:lastModifiedBy>Березина</cp:lastModifiedBy>
  <cp:revision>538</cp:revision>
  <cp:lastPrinted>2018-04-24T07:38:07Z</cp:lastPrinted>
  <dcterms:created xsi:type="dcterms:W3CDTF">2008-05-05T09:30:40Z</dcterms:created>
  <dcterms:modified xsi:type="dcterms:W3CDTF">2019-04-25T06:22:49Z</dcterms:modified>
</cp:coreProperties>
</file>